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618" r:id="rId5"/>
    <p:sldId id="6311" r:id="rId6"/>
    <p:sldId id="6312" r:id="rId7"/>
    <p:sldId id="6313" r:id="rId8"/>
    <p:sldId id="6330" r:id="rId9"/>
    <p:sldId id="6314" r:id="rId10"/>
    <p:sldId id="6319" r:id="rId11"/>
    <p:sldId id="6320" r:id="rId12"/>
    <p:sldId id="6321" r:id="rId13"/>
    <p:sldId id="6344" r:id="rId14"/>
    <p:sldId id="6347" r:id="rId15"/>
    <p:sldId id="6329" r:id="rId16"/>
    <p:sldId id="6343" r:id="rId17"/>
    <p:sldId id="2889" r:id="rId18"/>
  </p:sldIdLst>
  <p:sldSz cx="12192000" cy="6858000"/>
  <p:notesSz cx="6858000" cy="994568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29" userDrawn="1">
          <p15:clr>
            <a:srgbClr val="A4A3A4"/>
          </p15:clr>
        </p15:guide>
        <p15:guide id="2" orient="horz" pos="3294" userDrawn="1">
          <p15:clr>
            <a:srgbClr val="A4A3A4"/>
          </p15:clr>
        </p15:guide>
        <p15:guide id="3" pos="4725" userDrawn="1">
          <p15:clr>
            <a:srgbClr val="A4A3A4"/>
          </p15:clr>
        </p15:guide>
        <p15:guide id="4" orient="horz" pos="3498" userDrawn="1">
          <p15:clr>
            <a:srgbClr val="A4A3A4"/>
          </p15:clr>
        </p15:guide>
        <p15:guide id="5" pos="257" userDrawn="1">
          <p15:clr>
            <a:srgbClr val="A4A3A4"/>
          </p15:clr>
        </p15:guide>
        <p15:guide id="6" orient="horz" pos="1548" userDrawn="1">
          <p15:clr>
            <a:srgbClr val="A4A3A4"/>
          </p15:clr>
        </p15:guide>
        <p15:guide id="7" pos="642" userDrawn="1">
          <p15:clr>
            <a:srgbClr val="A4A3A4"/>
          </p15:clr>
        </p15:guide>
        <p15:guide id="8" orient="horz" pos="4224"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F5F571-604B-5AE5-EA56-57E3460B79C7}" name="Nazia Majeed" initials="NM" userId="S::Nazia.Majeed@ssp-worldwide.com::b463cdc8-9595-4b4b-b52d-293e72c39bd4" providerId="AD"/>
  <p188:author id="{0DEE91B4-E95F-1FFD-46EF-300AA264F13D}" name="Steve Townend" initials="ST" userId="S::Steve.Townend@ssp-worldwide.com::8de9bc92-2805-4ae1-9ca8-0afc9c1297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A91"/>
    <a:srgbClr val="A9C1D9"/>
    <a:srgbClr val="074B92"/>
    <a:srgbClr val="F95108"/>
    <a:srgbClr val="FFCC66"/>
    <a:srgbClr val="BFBFBF"/>
    <a:srgbClr val="0070C0"/>
    <a:srgbClr val="F8F8F8"/>
    <a:srgbClr val="FCFCFC"/>
    <a:srgbClr val="F8F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D9DD2-6C1A-4247-A22D-A673E8DECA11}" v="3" dt="2024-09-27T15:22:30.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pos="7129"/>
        <p:guide orient="horz" pos="3294"/>
        <p:guide pos="4725"/>
        <p:guide orient="horz" pos="3498"/>
        <p:guide pos="257"/>
        <p:guide orient="horz" pos="1548"/>
        <p:guide pos="642"/>
        <p:guide orient="horz" pos="4224"/>
        <p:guide orient="horz" pos="4065"/>
      </p:guideLst>
    </p:cSldViewPr>
  </p:slideViewPr>
  <p:notesTextViewPr>
    <p:cViewPr>
      <p:scale>
        <a:sx n="1" d="1"/>
        <a:sy n="1" d="1"/>
      </p:scale>
      <p:origin x="0" y="0"/>
    </p:cViewPr>
  </p:notesTextViewPr>
  <p:sorterViewPr>
    <p:cViewPr>
      <p:scale>
        <a:sx n="100" d="100"/>
        <a:sy n="100" d="100"/>
      </p:scale>
      <p:origin x="0" y="-2040"/>
    </p:cViewPr>
  </p:sorter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B2AABD-BF25-4A6D-A1D0-79908927F54A}"/>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id-ID"/>
          </a:p>
        </p:txBody>
      </p:sp>
      <p:sp>
        <p:nvSpPr>
          <p:cNvPr id="3" name="Date Placeholder 2">
            <a:extLst>
              <a:ext uri="{FF2B5EF4-FFF2-40B4-BE49-F238E27FC236}">
                <a16:creationId xmlns:a16="http://schemas.microsoft.com/office/drawing/2014/main" id="{AD0BB832-D7BB-45B4-8ADB-FA3F1BE52276}"/>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E7190F08-54D9-4538-906C-CC83B54166C9}" type="datetimeFigureOut">
              <a:rPr lang="id-ID" smtClean="0"/>
              <a:t>30/09/2024</a:t>
            </a:fld>
            <a:endParaRPr lang="id-ID"/>
          </a:p>
        </p:txBody>
      </p:sp>
      <p:sp>
        <p:nvSpPr>
          <p:cNvPr id="4" name="Footer Placeholder 3">
            <a:extLst>
              <a:ext uri="{FF2B5EF4-FFF2-40B4-BE49-F238E27FC236}">
                <a16:creationId xmlns:a16="http://schemas.microsoft.com/office/drawing/2014/main" id="{994AF4D2-58B0-4928-9C6C-86C214701CAF}"/>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17A22080-FE04-4E63-9ABB-99E30886120B}"/>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5FCE2E02-7EDC-447C-8818-7C4ED6167A6A}" type="slidenum">
              <a:rPr lang="id-ID" smtClean="0"/>
              <a:t>‹#›</a:t>
            </a:fld>
            <a:endParaRPr lang="id-ID"/>
          </a:p>
        </p:txBody>
      </p:sp>
    </p:spTree>
    <p:extLst>
      <p:ext uri="{BB962C8B-B14F-4D97-AF65-F5344CB8AC3E}">
        <p14:creationId xmlns:p14="http://schemas.microsoft.com/office/powerpoint/2010/main" val="2364233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E0B6EE-ECE1-6C47-AC2F-28CFFCB4A26C}" type="datetimeFigureOut">
              <a:rPr lang="en-US" smtClean="0"/>
              <a:t>9/30/2024</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97040D8-06E9-BC48-9169-8F097FC35CCB}" type="slidenum">
              <a:rPr lang="en-US" smtClean="0"/>
              <a:t>‹#›</a:t>
            </a:fld>
            <a:endParaRPr lang="en-US"/>
          </a:p>
        </p:txBody>
      </p:sp>
    </p:spTree>
    <p:extLst>
      <p:ext uri="{BB962C8B-B14F-4D97-AF65-F5344CB8AC3E}">
        <p14:creationId xmlns:p14="http://schemas.microsoft.com/office/powerpoint/2010/main" val="37632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70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10</a:t>
            </a:fld>
            <a:endParaRPr lang="en-GB"/>
          </a:p>
        </p:txBody>
      </p:sp>
    </p:spTree>
    <p:extLst>
      <p:ext uri="{BB962C8B-B14F-4D97-AF65-F5344CB8AC3E}">
        <p14:creationId xmlns:p14="http://schemas.microsoft.com/office/powerpoint/2010/main" val="54727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11</a:t>
            </a:fld>
            <a:endParaRPr lang="en-GB"/>
          </a:p>
        </p:txBody>
      </p:sp>
    </p:spTree>
    <p:extLst>
      <p:ext uri="{BB962C8B-B14F-4D97-AF65-F5344CB8AC3E}">
        <p14:creationId xmlns:p14="http://schemas.microsoft.com/office/powerpoint/2010/main" val="49882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12</a:t>
            </a:fld>
            <a:endParaRPr lang="en-GB"/>
          </a:p>
        </p:txBody>
      </p:sp>
    </p:spTree>
    <p:extLst>
      <p:ext uri="{BB962C8B-B14F-4D97-AF65-F5344CB8AC3E}">
        <p14:creationId xmlns:p14="http://schemas.microsoft.com/office/powerpoint/2010/main" val="125307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13</a:t>
            </a:fld>
            <a:endParaRPr lang="en-GB"/>
          </a:p>
        </p:txBody>
      </p:sp>
    </p:spTree>
    <p:extLst>
      <p:ext uri="{BB962C8B-B14F-4D97-AF65-F5344CB8AC3E}">
        <p14:creationId xmlns:p14="http://schemas.microsoft.com/office/powerpoint/2010/main" val="392456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2</a:t>
            </a:fld>
            <a:endParaRPr lang="en-GB"/>
          </a:p>
        </p:txBody>
      </p:sp>
    </p:spTree>
    <p:extLst>
      <p:ext uri="{BB962C8B-B14F-4D97-AF65-F5344CB8AC3E}">
        <p14:creationId xmlns:p14="http://schemas.microsoft.com/office/powerpoint/2010/main" val="311780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3</a:t>
            </a:fld>
            <a:endParaRPr lang="en-GB"/>
          </a:p>
        </p:txBody>
      </p:sp>
    </p:spTree>
    <p:extLst>
      <p:ext uri="{BB962C8B-B14F-4D97-AF65-F5344CB8AC3E}">
        <p14:creationId xmlns:p14="http://schemas.microsoft.com/office/powerpoint/2010/main" val="248398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4</a:t>
            </a:fld>
            <a:endParaRPr lang="en-GB"/>
          </a:p>
        </p:txBody>
      </p:sp>
    </p:spTree>
    <p:extLst>
      <p:ext uri="{BB962C8B-B14F-4D97-AF65-F5344CB8AC3E}">
        <p14:creationId xmlns:p14="http://schemas.microsoft.com/office/powerpoint/2010/main" val="288288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5</a:t>
            </a:fld>
            <a:endParaRPr lang="en-GB"/>
          </a:p>
        </p:txBody>
      </p:sp>
    </p:spTree>
    <p:extLst>
      <p:ext uri="{BB962C8B-B14F-4D97-AF65-F5344CB8AC3E}">
        <p14:creationId xmlns:p14="http://schemas.microsoft.com/office/powerpoint/2010/main" val="237579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6</a:t>
            </a:fld>
            <a:endParaRPr lang="en-GB"/>
          </a:p>
        </p:txBody>
      </p:sp>
    </p:spTree>
    <p:extLst>
      <p:ext uri="{BB962C8B-B14F-4D97-AF65-F5344CB8AC3E}">
        <p14:creationId xmlns:p14="http://schemas.microsoft.com/office/powerpoint/2010/main" val="44330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7</a:t>
            </a:fld>
            <a:endParaRPr lang="en-GB"/>
          </a:p>
        </p:txBody>
      </p:sp>
    </p:spTree>
    <p:extLst>
      <p:ext uri="{BB962C8B-B14F-4D97-AF65-F5344CB8AC3E}">
        <p14:creationId xmlns:p14="http://schemas.microsoft.com/office/powerpoint/2010/main" val="288288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8</a:t>
            </a:fld>
            <a:endParaRPr lang="en-GB"/>
          </a:p>
        </p:txBody>
      </p:sp>
    </p:spTree>
    <p:extLst>
      <p:ext uri="{BB962C8B-B14F-4D97-AF65-F5344CB8AC3E}">
        <p14:creationId xmlns:p14="http://schemas.microsoft.com/office/powerpoint/2010/main" val="398519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B5D74E-7226-45FA-90B2-24346BC0FE8F}" type="slidenum">
              <a:rPr lang="en-GB" smtClean="0"/>
              <a:t>9</a:t>
            </a:fld>
            <a:endParaRPr lang="en-GB"/>
          </a:p>
        </p:txBody>
      </p:sp>
    </p:spTree>
    <p:extLst>
      <p:ext uri="{BB962C8B-B14F-4D97-AF65-F5344CB8AC3E}">
        <p14:creationId xmlns:p14="http://schemas.microsoft.com/office/powerpoint/2010/main" val="407102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873E03-911E-4A69-AB71-ACED7D95DB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081" y="6363145"/>
            <a:ext cx="713552" cy="310344"/>
          </a:xfrm>
          <a:prstGeom prst="rect">
            <a:avLst/>
          </a:prstGeom>
        </p:spPr>
      </p:pic>
    </p:spTree>
    <p:extLst>
      <p:ext uri="{BB962C8B-B14F-4D97-AF65-F5344CB8AC3E}">
        <p14:creationId xmlns:p14="http://schemas.microsoft.com/office/powerpoint/2010/main" val="90089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20AECD1-9448-4822-B586-DA33E6AAA1E1}"/>
              </a:ext>
            </a:extLst>
          </p:cNvPr>
          <p:cNvSpPr>
            <a:spLocks noGrp="1"/>
          </p:cNvSpPr>
          <p:nvPr>
            <p:ph type="pic" sz="quarter" idx="10"/>
          </p:nvPr>
        </p:nvSpPr>
        <p:spPr>
          <a:xfrm>
            <a:off x="0" y="2"/>
            <a:ext cx="12192000" cy="4104279"/>
          </a:xfrm>
          <a:custGeom>
            <a:avLst/>
            <a:gdLst>
              <a:gd name="connsiteX0" fmla="*/ 0 w 12192000"/>
              <a:gd name="connsiteY0" fmla="*/ 0 h 4104279"/>
              <a:gd name="connsiteX1" fmla="*/ 12192000 w 12192000"/>
              <a:gd name="connsiteY1" fmla="*/ 0 h 4104279"/>
              <a:gd name="connsiteX2" fmla="*/ 12192000 w 12192000"/>
              <a:gd name="connsiteY2" fmla="*/ 2444902 h 4104279"/>
              <a:gd name="connsiteX3" fmla="*/ 11737833 w 12192000"/>
              <a:gd name="connsiteY3" fmla="*/ 2450010 h 4104279"/>
              <a:gd name="connsiteX4" fmla="*/ 2460910 w 12192000"/>
              <a:gd name="connsiteY4" fmla="*/ 4088847 h 4104279"/>
              <a:gd name="connsiteX5" fmla="*/ 0 w 12192000"/>
              <a:gd name="connsiteY5" fmla="*/ 3741250 h 410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104279">
                <a:moveTo>
                  <a:pt x="0" y="0"/>
                </a:moveTo>
                <a:lnTo>
                  <a:pt x="12192000" y="0"/>
                </a:lnTo>
                <a:lnTo>
                  <a:pt x="12192000" y="2444902"/>
                </a:lnTo>
                <a:lnTo>
                  <a:pt x="11737833" y="2450010"/>
                </a:lnTo>
                <a:cubicBezTo>
                  <a:pt x="7004900" y="2558097"/>
                  <a:pt x="6134903" y="4284448"/>
                  <a:pt x="2460910" y="4088847"/>
                </a:cubicBezTo>
                <a:cubicBezTo>
                  <a:pt x="1758593" y="4051455"/>
                  <a:pt x="953812" y="3943834"/>
                  <a:pt x="0" y="374125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id-ID"/>
          </a:p>
        </p:txBody>
      </p:sp>
      <p:sp>
        <p:nvSpPr>
          <p:cNvPr id="9" name="Picture Placeholder 8">
            <a:extLst>
              <a:ext uri="{FF2B5EF4-FFF2-40B4-BE49-F238E27FC236}">
                <a16:creationId xmlns:a16="http://schemas.microsoft.com/office/drawing/2014/main" id="{89EE952F-4B47-4E6C-BBA8-8434D7BC1CD8}"/>
              </a:ext>
            </a:extLst>
          </p:cNvPr>
          <p:cNvSpPr>
            <a:spLocks noGrp="1"/>
          </p:cNvSpPr>
          <p:nvPr>
            <p:ph type="pic" sz="quarter" idx="11"/>
          </p:nvPr>
        </p:nvSpPr>
        <p:spPr>
          <a:xfrm>
            <a:off x="6587365" y="1284366"/>
            <a:ext cx="4463870" cy="2144634"/>
          </a:xfrm>
          <a:custGeom>
            <a:avLst/>
            <a:gdLst>
              <a:gd name="connsiteX0" fmla="*/ 97151 w 4463870"/>
              <a:gd name="connsiteY0" fmla="*/ 0 h 2144634"/>
              <a:gd name="connsiteX1" fmla="*/ 4366718 w 4463870"/>
              <a:gd name="connsiteY1" fmla="*/ 0 h 2144634"/>
              <a:gd name="connsiteX2" fmla="*/ 4463870 w 4463870"/>
              <a:gd name="connsiteY2" fmla="*/ 97152 h 2144634"/>
              <a:gd name="connsiteX3" fmla="*/ 4463870 w 4463870"/>
              <a:gd name="connsiteY3" fmla="*/ 2047482 h 2144634"/>
              <a:gd name="connsiteX4" fmla="*/ 4366718 w 4463870"/>
              <a:gd name="connsiteY4" fmla="*/ 2144634 h 2144634"/>
              <a:gd name="connsiteX5" fmla="*/ 97151 w 4463870"/>
              <a:gd name="connsiteY5" fmla="*/ 2144634 h 2144634"/>
              <a:gd name="connsiteX6" fmla="*/ 0 w 4463870"/>
              <a:gd name="connsiteY6" fmla="*/ 2047482 h 2144634"/>
              <a:gd name="connsiteX7" fmla="*/ 0 w 4463870"/>
              <a:gd name="connsiteY7" fmla="*/ 97152 h 2144634"/>
              <a:gd name="connsiteX8" fmla="*/ 97151 w 4463870"/>
              <a:gd name="connsiteY8" fmla="*/ 0 h 214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870" h="2144634">
                <a:moveTo>
                  <a:pt x="97151" y="0"/>
                </a:moveTo>
                <a:lnTo>
                  <a:pt x="4366718" y="0"/>
                </a:lnTo>
                <a:cubicBezTo>
                  <a:pt x="4420374" y="0"/>
                  <a:pt x="4463870" y="43496"/>
                  <a:pt x="4463870" y="97152"/>
                </a:cubicBezTo>
                <a:lnTo>
                  <a:pt x="4463870" y="2047482"/>
                </a:lnTo>
                <a:cubicBezTo>
                  <a:pt x="4463870" y="2101138"/>
                  <a:pt x="4420374" y="2144634"/>
                  <a:pt x="4366718" y="2144634"/>
                </a:cubicBezTo>
                <a:lnTo>
                  <a:pt x="97151" y="2144634"/>
                </a:lnTo>
                <a:cubicBezTo>
                  <a:pt x="43495" y="2144634"/>
                  <a:pt x="0" y="2101138"/>
                  <a:pt x="0" y="2047482"/>
                </a:cubicBezTo>
                <a:lnTo>
                  <a:pt x="0" y="97152"/>
                </a:lnTo>
                <a:cubicBezTo>
                  <a:pt x="0" y="43496"/>
                  <a:pt x="43495" y="0"/>
                  <a:pt x="97151" y="0"/>
                </a:cubicBezTo>
                <a:close/>
              </a:path>
            </a:pathLst>
          </a:custGeom>
          <a:pattFill prst="divot">
            <a:fgClr>
              <a:schemeClr val="accent1"/>
            </a:fgClr>
            <a:bgClr>
              <a:schemeClr val="bg1"/>
            </a:bgClr>
          </a:pattFill>
        </p:spPr>
        <p:txBody>
          <a:bodyPr wrap="square" anchor="ctr">
            <a:noAutofit/>
          </a:bodyPr>
          <a:lstStyle>
            <a:lvl1pPr marL="0" indent="0" algn="ctr">
              <a:buNone/>
              <a:defRPr sz="1200"/>
            </a:lvl1pPr>
          </a:lstStyle>
          <a:p>
            <a:endParaRPr lang="id-ID"/>
          </a:p>
        </p:txBody>
      </p:sp>
      <p:pic>
        <p:nvPicPr>
          <p:cNvPr id="4" name="Graphic 3">
            <a:extLst>
              <a:ext uri="{FF2B5EF4-FFF2-40B4-BE49-F238E27FC236}">
                <a16:creationId xmlns:a16="http://schemas.microsoft.com/office/drawing/2014/main" id="{B6C398B3-004C-4E12-B322-2F317F4465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89694" y="364410"/>
            <a:ext cx="779980" cy="409730"/>
          </a:xfrm>
          <a:prstGeom prst="rect">
            <a:avLst/>
          </a:prstGeom>
        </p:spPr>
      </p:pic>
    </p:spTree>
    <p:extLst>
      <p:ext uri="{BB962C8B-B14F-4D97-AF65-F5344CB8AC3E}">
        <p14:creationId xmlns:p14="http://schemas.microsoft.com/office/powerpoint/2010/main" val="54934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FFFFF"/>
        </a:solidFill>
        <a:effectLst/>
      </p:bgPr>
    </p:bg>
    <p:spTree>
      <p:nvGrpSpPr>
        <p:cNvPr id="1" name=""/>
        <p:cNvGrpSpPr/>
        <p:nvPr/>
      </p:nvGrpSpPr>
      <p:grpSpPr>
        <a:xfrm>
          <a:off x="0" y="0"/>
          <a:ext cx="0" cy="0"/>
          <a:chOff x="0" y="0"/>
          <a:chExt cx="0" cy="0"/>
        </a:xfrm>
      </p:grpSpPr>
      <p:sp>
        <p:nvSpPr>
          <p:cNvPr id="6" name="Title 4"/>
          <p:cNvSpPr>
            <a:spLocks noGrp="1"/>
          </p:cNvSpPr>
          <p:nvPr>
            <p:ph type="title" hasCustomPrompt="1"/>
          </p:nvPr>
        </p:nvSpPr>
        <p:spPr>
          <a:xfrm>
            <a:off x="239351" y="222906"/>
            <a:ext cx="10363200" cy="408781"/>
          </a:xfrm>
          <a:prstGeom prst="rect">
            <a:avLst/>
          </a:prstGeom>
        </p:spPr>
        <p:txBody>
          <a:bodyPr/>
          <a:lstStyle>
            <a:lvl1pPr>
              <a:defRPr sz="1500" b="1">
                <a:solidFill>
                  <a:schemeClr val="accent1"/>
                </a:solidFill>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5" name="Slide Number Placeholder 4"/>
          <p:cNvSpPr>
            <a:spLocks noGrp="1"/>
          </p:cNvSpPr>
          <p:nvPr>
            <p:ph type="sldNum" sz="quarter" idx="4"/>
          </p:nvPr>
        </p:nvSpPr>
        <p:spPr>
          <a:xfrm>
            <a:off x="10524709" y="6549455"/>
            <a:ext cx="503619" cy="144016"/>
          </a:xfrm>
          <a:prstGeom prst="rect">
            <a:avLst/>
          </a:prstGeom>
        </p:spPr>
        <p:txBody>
          <a:bodyPr vert="horz" lIns="91440" tIns="45720" rIns="91440" bIns="45720" rtlCol="0" anchor="ctr"/>
          <a:lstStyle>
            <a:lvl1pPr algn="ctr">
              <a:defRPr sz="751">
                <a:solidFill>
                  <a:schemeClr val="bg1">
                    <a:lumMod val="50000"/>
                  </a:schemeClr>
                </a:solidFill>
              </a:defRPr>
            </a:lvl1pPr>
          </a:lstStyle>
          <a:p>
            <a:fld id="{EECD84AA-2A30-480A-A3A5-344426E7F8B4}" type="slidenum">
              <a:rPr lang="en-GB" smtClean="0">
                <a:solidFill>
                  <a:srgbClr val="F2F2F2">
                    <a:lumMod val="50000"/>
                  </a:srgbClr>
                </a:solidFill>
              </a:rPr>
              <a:pPr/>
              <a:t>‹#›</a:t>
            </a:fld>
            <a:endParaRPr lang="en-GB">
              <a:solidFill>
                <a:srgbClr val="F2F2F2">
                  <a:lumMod val="50000"/>
                </a:srgbClr>
              </a:solidFill>
            </a:endParaRPr>
          </a:p>
        </p:txBody>
      </p:sp>
    </p:spTree>
    <p:extLst>
      <p:ext uri="{BB962C8B-B14F-4D97-AF65-F5344CB8AC3E}">
        <p14:creationId xmlns:p14="http://schemas.microsoft.com/office/powerpoint/2010/main" val="275412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endParaRPr lang="en-GB"/>
          </a:p>
        </p:txBody>
      </p:sp>
    </p:spTree>
    <p:extLst>
      <p:ext uri="{BB962C8B-B14F-4D97-AF65-F5344CB8AC3E}">
        <p14:creationId xmlns:p14="http://schemas.microsoft.com/office/powerpoint/2010/main" val="221209363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A965FC-92B3-4799-A944-62DF3C1FB5C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4081" y="6363145"/>
            <a:ext cx="713552" cy="310344"/>
          </a:xfrm>
          <a:prstGeom prst="rect">
            <a:avLst/>
          </a:prstGeom>
        </p:spPr>
      </p:pic>
    </p:spTree>
    <p:extLst>
      <p:ext uri="{BB962C8B-B14F-4D97-AF65-F5344CB8AC3E}">
        <p14:creationId xmlns:p14="http://schemas.microsoft.com/office/powerpoint/2010/main" val="163132833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migrationteam@ssp-worldwid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migrationteam@ssp-worldwid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rdweb.wvd.microsoft.com/api/arm/feeddiscove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A9F81A-4ABE-4735-8398-34E43D52E69A}"/>
              </a:ext>
            </a:extLst>
          </p:cNvPr>
          <p:cNvPicPr>
            <a:picLocks noChangeAspect="1"/>
          </p:cNvPicPr>
          <p:nvPr/>
        </p:nvPicPr>
        <p:blipFill>
          <a:blip r:embed="rId3"/>
          <a:stretch>
            <a:fillRect/>
          </a:stretch>
        </p:blipFill>
        <p:spPr>
          <a:xfrm>
            <a:off x="4765596" y="1449388"/>
            <a:ext cx="7413379" cy="4218798"/>
          </a:xfrm>
          <a:prstGeom prst="rect">
            <a:avLst/>
          </a:prstGeom>
        </p:spPr>
      </p:pic>
      <p:sp>
        <p:nvSpPr>
          <p:cNvPr id="18" name="Rectangle 17"/>
          <p:cNvSpPr/>
          <p:nvPr/>
        </p:nvSpPr>
        <p:spPr>
          <a:xfrm>
            <a:off x="0" y="-22159"/>
            <a:ext cx="4756152" cy="6880159"/>
          </a:xfrm>
          <a:prstGeom prst="rect">
            <a:avLst/>
          </a:prstGeom>
          <a:solidFill>
            <a:schemeClr val="bg1">
              <a:lumMod val="9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580864" y="1988840"/>
            <a:ext cx="3952496" cy="461665"/>
          </a:xfrm>
          <a:prstGeom prst="rect">
            <a:avLst/>
          </a:prstGeom>
          <a:noFill/>
        </p:spPr>
        <p:txBody>
          <a:bodyPr wrap="square" rtlCol="0">
            <a:spAutoFit/>
          </a:bodyPr>
          <a:lstStyle/>
          <a:p>
            <a:r>
              <a:rPr lang="en-GB" sz="2400" b="1" dirty="0"/>
              <a:t>SSP Pure Broking</a:t>
            </a:r>
            <a:endParaRPr lang="en-GB" sz="1400" b="1" dirty="0">
              <a:solidFill>
                <a:srgbClr val="FF0000"/>
              </a:solidFill>
            </a:endParaRPr>
          </a:p>
        </p:txBody>
      </p:sp>
      <p:sp>
        <p:nvSpPr>
          <p:cNvPr id="9" name="TextBox 8"/>
          <p:cNvSpPr txBox="1"/>
          <p:nvPr/>
        </p:nvSpPr>
        <p:spPr>
          <a:xfrm>
            <a:off x="600650" y="2561514"/>
            <a:ext cx="4030344" cy="738664"/>
          </a:xfrm>
          <a:prstGeom prst="rect">
            <a:avLst/>
          </a:prstGeom>
          <a:noFill/>
        </p:spPr>
        <p:txBody>
          <a:bodyPr wrap="square" rtlCol="0">
            <a:spAutoFit/>
          </a:bodyPr>
          <a:lstStyle/>
          <a:p>
            <a:r>
              <a:rPr lang="en-US" dirty="0"/>
              <a:t>Azure Guide – </a:t>
            </a:r>
            <a:r>
              <a:rPr lang="en-US" dirty="0">
                <a:solidFill>
                  <a:srgbClr val="FF0000"/>
                </a:solidFill>
              </a:rPr>
              <a:t>for MacOS</a:t>
            </a:r>
            <a:endParaRPr lang="en-GB" dirty="0">
              <a:solidFill>
                <a:srgbClr val="FF0000"/>
              </a:solidFill>
            </a:endParaRPr>
          </a:p>
          <a:p>
            <a:endParaRPr lang="en-GB" sz="1200" dirty="0">
              <a:solidFill>
                <a:schemeClr val="bg2">
                  <a:lumMod val="75000"/>
                </a:schemeClr>
              </a:solidFill>
            </a:endParaRPr>
          </a:p>
          <a:p>
            <a:r>
              <a:rPr lang="en-GB" sz="1200" dirty="0">
                <a:solidFill>
                  <a:schemeClr val="bg2">
                    <a:lumMod val="75000"/>
                  </a:schemeClr>
                </a:solidFill>
              </a:rPr>
              <a:t>September 2024 </a:t>
            </a:r>
          </a:p>
        </p:txBody>
      </p:sp>
      <p:sp>
        <p:nvSpPr>
          <p:cNvPr id="2" name="TextBox 1">
            <a:extLst>
              <a:ext uri="{FF2B5EF4-FFF2-40B4-BE49-F238E27FC236}">
                <a16:creationId xmlns:a16="http://schemas.microsoft.com/office/drawing/2014/main" id="{69981E09-5D36-AEAF-151B-0A8DA8835639}"/>
              </a:ext>
            </a:extLst>
          </p:cNvPr>
          <p:cNvSpPr txBox="1"/>
          <p:nvPr/>
        </p:nvSpPr>
        <p:spPr>
          <a:xfrm>
            <a:off x="580864" y="3636215"/>
            <a:ext cx="3952496" cy="954107"/>
          </a:xfrm>
          <a:prstGeom prst="rect">
            <a:avLst/>
          </a:prstGeom>
          <a:noFill/>
        </p:spPr>
        <p:txBody>
          <a:bodyPr wrap="square" rtlCol="0">
            <a:spAutoFit/>
          </a:bodyPr>
          <a:lstStyle/>
          <a:p>
            <a:r>
              <a:rPr lang="en-US" sz="1400" dirty="0">
                <a:solidFill>
                  <a:srgbClr val="FF0000"/>
                </a:solidFill>
              </a:rPr>
              <a:t>Important note </a:t>
            </a:r>
            <a:r>
              <a:rPr lang="en-US" sz="1400" dirty="0"/>
              <a:t>- if you are running Windows in parallel on your Mac, then please refer to our Azure Virtual Desktop Guide for Windows PC users as opposed to this version.</a:t>
            </a:r>
          </a:p>
        </p:txBody>
      </p:sp>
    </p:spTree>
    <p:extLst>
      <p:ext uri="{BB962C8B-B14F-4D97-AF65-F5344CB8AC3E}">
        <p14:creationId xmlns:p14="http://schemas.microsoft.com/office/powerpoint/2010/main" val="1532277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WINDOWS APP</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TEST ACCESS AND PRINTING</a:t>
            </a: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142172"/>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15</a:t>
            </a:r>
          </a:p>
          <a:p>
            <a:pPr algn="ctr">
              <a:lnSpc>
                <a:spcPct val="200000"/>
              </a:lnSpc>
              <a:buClr>
                <a:srgbClr val="C00000"/>
              </a:buClr>
            </a:pPr>
            <a:r>
              <a:rPr lang="en-US" sz="1200" dirty="0">
                <a:ln w="19050">
                  <a:noFill/>
                </a:ln>
                <a:latin typeface="Century Gothic"/>
              </a:rPr>
              <a:t>The ‘Windows App’ will refresh, and you will be presented with a screen like the one shown below.</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880836"/>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16</a:t>
            </a:r>
          </a:p>
          <a:p>
            <a:pPr algn="ctr">
              <a:lnSpc>
                <a:spcPct val="200000"/>
              </a:lnSpc>
              <a:buClr>
                <a:srgbClr val="C00000"/>
              </a:buClr>
            </a:pPr>
            <a:r>
              <a:rPr lang="en-US" sz="1200" dirty="0">
                <a:ln w="19050">
                  <a:noFill/>
                </a:ln>
                <a:latin typeface="Century Gothic"/>
              </a:rPr>
              <a:t>Double click on the ‘Microsoft Edge’ icon which will open a test FAQ document. Click the Print icon and ensure your printers are displayed, and then print the FAQs – if you encounter a problem email us at </a:t>
            </a:r>
            <a:r>
              <a:rPr lang="en-US" sz="1200" dirty="0">
                <a:ln w="19050">
                  <a:noFill/>
                </a:ln>
                <a:latin typeface="Century Gothic"/>
                <a:hlinkClick r:id="rId4"/>
              </a:rPr>
              <a:t>migrationteam@ssp-worldwide.com</a:t>
            </a:r>
            <a:r>
              <a:rPr lang="en-US" sz="1200" dirty="0">
                <a:ln w="19050">
                  <a:noFill/>
                </a:ln>
                <a:latin typeface="Century Gothic"/>
              </a:rPr>
              <a:t>.</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9A58C38-798B-92EA-004C-1A502324E3F4}"/>
              </a:ext>
            </a:extLst>
          </p:cNvPr>
          <p:cNvPicPr>
            <a:picLocks noChangeAspect="1"/>
          </p:cNvPicPr>
          <p:nvPr/>
        </p:nvPicPr>
        <p:blipFill>
          <a:blip r:embed="rId5"/>
          <a:stretch>
            <a:fillRect/>
          </a:stretch>
        </p:blipFill>
        <p:spPr>
          <a:xfrm>
            <a:off x="1188144" y="3697506"/>
            <a:ext cx="3286584" cy="1724266"/>
          </a:xfrm>
          <a:prstGeom prst="rect">
            <a:avLst/>
          </a:prstGeom>
          <a:ln w="3175">
            <a:solidFill>
              <a:schemeClr val="tx1"/>
            </a:solidFill>
          </a:ln>
        </p:spPr>
      </p:pic>
      <p:pic>
        <p:nvPicPr>
          <p:cNvPr id="11" name="Picture 10">
            <a:extLst>
              <a:ext uri="{FF2B5EF4-FFF2-40B4-BE49-F238E27FC236}">
                <a16:creationId xmlns:a16="http://schemas.microsoft.com/office/drawing/2014/main" id="{C458A418-BB3D-8B25-4760-6A2DFDA9216A}"/>
              </a:ext>
            </a:extLst>
          </p:cNvPr>
          <p:cNvPicPr>
            <a:picLocks noChangeAspect="1"/>
          </p:cNvPicPr>
          <p:nvPr/>
        </p:nvPicPr>
        <p:blipFill>
          <a:blip r:embed="rId6"/>
          <a:stretch>
            <a:fillRect/>
          </a:stretch>
        </p:blipFill>
        <p:spPr>
          <a:xfrm>
            <a:off x="6177284" y="4010960"/>
            <a:ext cx="5469048" cy="1764209"/>
          </a:xfrm>
          <a:prstGeom prst="rect">
            <a:avLst/>
          </a:prstGeom>
          <a:ln w="3175">
            <a:solidFill>
              <a:schemeClr val="tx1"/>
            </a:solidFill>
          </a:ln>
        </p:spPr>
      </p:pic>
    </p:spTree>
    <p:extLst>
      <p:ext uri="{BB962C8B-B14F-4D97-AF65-F5344CB8AC3E}">
        <p14:creationId xmlns:p14="http://schemas.microsoft.com/office/powerpoint/2010/main" val="64532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WINDOWS APP</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COMPLETE PRINTER TESTING AND CLOSE FAQ DOCUMENT</a:t>
            </a: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880836"/>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17</a:t>
            </a:r>
          </a:p>
          <a:p>
            <a:pPr algn="ctr">
              <a:lnSpc>
                <a:spcPct val="200000"/>
              </a:lnSpc>
              <a:buClr>
                <a:srgbClr val="C00000"/>
              </a:buClr>
            </a:pPr>
            <a:r>
              <a:rPr lang="en-US" sz="1200" dirty="0">
                <a:ln w="19050">
                  <a:noFill/>
                </a:ln>
                <a:latin typeface="Century Gothic"/>
              </a:rPr>
              <a:t>SSP recommend that testing of all your printers is conducted prior to migration. This testing should mirror the printing activities conducted as part of your business processes, e.g., double-sided printing, printing from a specific tray, printing in booklet form, etc.</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142172"/>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18</a:t>
            </a:r>
          </a:p>
          <a:p>
            <a:pPr algn="ctr">
              <a:lnSpc>
                <a:spcPct val="200000"/>
              </a:lnSpc>
              <a:buClr>
                <a:srgbClr val="C00000"/>
              </a:buClr>
            </a:pPr>
            <a:r>
              <a:rPr lang="en-US" sz="1200" dirty="0">
                <a:ln w="19050">
                  <a:noFill/>
                </a:ln>
                <a:latin typeface="Century Gothic"/>
              </a:rPr>
              <a:t>When you have completed your print testing close the FAQ document.</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0E0DBC-2EBC-E99D-DAEA-D71E5BCA8E29}"/>
              </a:ext>
            </a:extLst>
          </p:cNvPr>
          <p:cNvPicPr>
            <a:picLocks noChangeAspect="1"/>
          </p:cNvPicPr>
          <p:nvPr/>
        </p:nvPicPr>
        <p:blipFill>
          <a:blip r:embed="rId4"/>
          <a:stretch>
            <a:fillRect/>
          </a:stretch>
        </p:blipFill>
        <p:spPr>
          <a:xfrm>
            <a:off x="713922" y="4130418"/>
            <a:ext cx="4538266" cy="1463957"/>
          </a:xfrm>
          <a:prstGeom prst="rect">
            <a:avLst/>
          </a:prstGeom>
          <a:ln w="3175">
            <a:solidFill>
              <a:schemeClr val="tx1"/>
            </a:solidFill>
          </a:ln>
        </p:spPr>
      </p:pic>
    </p:spTree>
    <p:extLst>
      <p:ext uri="{BB962C8B-B14F-4D97-AF65-F5344CB8AC3E}">
        <p14:creationId xmlns:p14="http://schemas.microsoft.com/office/powerpoint/2010/main" val="38749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WINDOWS APP</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THANK YOU</a:t>
            </a: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3" name="TextBox 2">
            <a:extLst>
              <a:ext uri="{FF2B5EF4-FFF2-40B4-BE49-F238E27FC236}">
                <a16:creationId xmlns:a16="http://schemas.microsoft.com/office/drawing/2014/main" id="{194286E5-D1E7-C430-47C4-8A7F95CD6876}"/>
              </a:ext>
            </a:extLst>
          </p:cNvPr>
          <p:cNvSpPr txBox="1"/>
          <p:nvPr/>
        </p:nvSpPr>
        <p:spPr>
          <a:xfrm>
            <a:off x="811497" y="2242361"/>
            <a:ext cx="9940038" cy="2003947"/>
          </a:xfrm>
          <a:prstGeom prst="rect">
            <a:avLst/>
          </a:prstGeom>
          <a:noFill/>
        </p:spPr>
        <p:txBody>
          <a:bodyPr wrap="square" lIns="91440" tIns="45720" rIns="91440" bIns="45720" rtlCol="0" anchor="t">
            <a:spAutoFit/>
          </a:bodyPr>
          <a:lstStyle/>
          <a:p>
            <a:pPr algn="ctr">
              <a:lnSpc>
                <a:spcPct val="200000"/>
              </a:lnSpc>
              <a:buClr>
                <a:srgbClr val="C00000"/>
              </a:buClr>
            </a:pPr>
            <a:r>
              <a:rPr lang="en-US" sz="1600" b="1" dirty="0">
                <a:ln w="19050">
                  <a:noFill/>
                </a:ln>
                <a:solidFill>
                  <a:srgbClr val="C00000"/>
                </a:solidFill>
                <a:latin typeface="Century Gothic"/>
              </a:rPr>
              <a:t>Congratulations ! </a:t>
            </a:r>
          </a:p>
          <a:p>
            <a:pPr algn="ctr">
              <a:lnSpc>
                <a:spcPct val="200000"/>
              </a:lnSpc>
              <a:buClr>
                <a:srgbClr val="C00000"/>
              </a:buClr>
            </a:pPr>
            <a:r>
              <a:rPr lang="en-US" sz="1200" dirty="0">
                <a:ln w="19050">
                  <a:noFill/>
                </a:ln>
                <a:latin typeface="Century Gothic"/>
              </a:rPr>
              <a:t>You have completed your first tasks … and tested printing.  The Pure Broking application will NOT be visible until you are upgraded, the date for which has been shared with you separately.  </a:t>
            </a:r>
          </a:p>
          <a:p>
            <a:pPr algn="ctr">
              <a:lnSpc>
                <a:spcPct val="200000"/>
              </a:lnSpc>
              <a:buClr>
                <a:srgbClr val="C00000"/>
              </a:buClr>
            </a:pPr>
            <a:r>
              <a:rPr lang="en-US" sz="1200" dirty="0">
                <a:ln w="19050">
                  <a:noFill/>
                </a:ln>
                <a:latin typeface="Century Gothic"/>
              </a:rPr>
              <a:t>Thank you for taking the time to get set for your Azure Cloud migration.  If you have any other questions, you can reach us at </a:t>
            </a:r>
            <a:r>
              <a:rPr lang="en-US" sz="1200" dirty="0">
                <a:ln w="19050">
                  <a:noFill/>
                </a:ln>
                <a:latin typeface="Century Gothic"/>
                <a:hlinkClick r:id="rId4"/>
              </a:rPr>
              <a:t>migrationteam@ssp-worldwide.com </a:t>
            </a:r>
            <a:endParaRPr lang="en-US" sz="1200" dirty="0">
              <a:ln w="19050">
                <a:noFill/>
              </a:ln>
              <a:latin typeface="Century Gothic"/>
            </a:endParaRPr>
          </a:p>
        </p:txBody>
      </p:sp>
    </p:spTree>
    <p:extLst>
      <p:ext uri="{BB962C8B-B14F-4D97-AF65-F5344CB8AC3E}">
        <p14:creationId xmlns:p14="http://schemas.microsoft.com/office/powerpoint/2010/main" val="34410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APPENDIX A</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PASSWORD GUIDANCE</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11413160" cy="2250168"/>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PASSWORD FORMAT</a:t>
            </a:r>
          </a:p>
          <a:p>
            <a:pPr algn="ctr">
              <a:lnSpc>
                <a:spcPct val="200000"/>
              </a:lnSpc>
              <a:buClr>
                <a:srgbClr val="C00000"/>
              </a:buClr>
            </a:pPr>
            <a:r>
              <a:rPr lang="en-US" sz="1200" dirty="0">
                <a:ln w="19050">
                  <a:noFill/>
                </a:ln>
                <a:latin typeface="Century Gothic"/>
              </a:rPr>
              <a:t>Allowed characters: A-Z , a-z , 0-9 , space and special symbols @ # $ % ^ &amp; * – _ ! + = [ ] { } | \ : ‘ , . ? / ` ~ ” ( )</a:t>
            </a:r>
          </a:p>
          <a:p>
            <a:pPr algn="ctr">
              <a:lnSpc>
                <a:spcPct val="200000"/>
              </a:lnSpc>
              <a:buClr>
                <a:srgbClr val="C00000"/>
              </a:buClr>
            </a:pPr>
            <a:r>
              <a:rPr lang="en-US" sz="1200" dirty="0">
                <a:ln w="19050">
                  <a:noFill/>
                </a:ln>
                <a:latin typeface="Century Gothic"/>
              </a:rPr>
              <a:t>Password complexity: at least 3 out of 4 character groups (uppercase, lowercase, numbers, and symbols)</a:t>
            </a:r>
          </a:p>
          <a:p>
            <a:pPr algn="ctr">
              <a:lnSpc>
                <a:spcPct val="200000"/>
              </a:lnSpc>
              <a:buClr>
                <a:srgbClr val="C00000"/>
              </a:buClr>
            </a:pPr>
            <a:r>
              <a:rPr lang="en-US" sz="1200" dirty="0">
                <a:ln w="19050">
                  <a:noFill/>
                </a:ln>
                <a:latin typeface="Century Gothic"/>
              </a:rPr>
              <a:t>Password length: minimum 14, maximum 256 characters</a:t>
            </a:r>
          </a:p>
          <a:p>
            <a:pPr algn="ctr">
              <a:lnSpc>
                <a:spcPct val="200000"/>
              </a:lnSpc>
              <a:buClr>
                <a:srgbClr val="C00000"/>
              </a:buClr>
            </a:pPr>
            <a:r>
              <a:rPr lang="en-US" sz="1200" dirty="0">
                <a:ln w="19050">
                  <a:noFill/>
                </a:ln>
                <a:latin typeface="Century Gothic"/>
              </a:rPr>
              <a:t>The user cannot use the 24 previous passwords</a:t>
            </a:r>
          </a:p>
          <a:p>
            <a:pPr algn="ctr">
              <a:lnSpc>
                <a:spcPct val="200000"/>
              </a:lnSpc>
              <a:buClr>
                <a:srgbClr val="C00000"/>
              </a:buClr>
            </a:pPr>
            <a:r>
              <a:rPr lang="en-US" sz="1200" dirty="0">
                <a:ln w="19050">
                  <a:noFill/>
                </a:ln>
                <a:latin typeface="Century Gothic"/>
              </a:rPr>
              <a:t>A user can only change their password once a day</a:t>
            </a:r>
          </a:p>
        </p:txBody>
      </p:sp>
    </p:spTree>
    <p:extLst>
      <p:ext uri="{BB962C8B-B14F-4D97-AF65-F5344CB8AC3E}">
        <p14:creationId xmlns:p14="http://schemas.microsoft.com/office/powerpoint/2010/main" val="23652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8933" y="1340768"/>
            <a:ext cx="9387467" cy="584775"/>
          </a:xfrm>
          <a:prstGeom prst="rect">
            <a:avLst/>
          </a:prstGeom>
          <a:noFill/>
        </p:spPr>
        <p:txBody>
          <a:bodyPr wrap="square" rtlCol="0">
            <a:spAutoFit/>
          </a:bodyPr>
          <a:lstStyle/>
          <a:p>
            <a:r>
              <a:rPr lang="en-GB" sz="3200" b="1"/>
              <a:t>CONFIDENTIALITY STATEMENT</a:t>
            </a:r>
          </a:p>
        </p:txBody>
      </p:sp>
      <p:sp>
        <p:nvSpPr>
          <p:cNvPr id="2" name="TextBox 1"/>
          <p:cNvSpPr txBox="1"/>
          <p:nvPr/>
        </p:nvSpPr>
        <p:spPr>
          <a:xfrm>
            <a:off x="335360" y="2112620"/>
            <a:ext cx="11293763" cy="1384995"/>
          </a:xfrm>
          <a:prstGeom prst="rect">
            <a:avLst/>
          </a:prstGeom>
          <a:noFill/>
        </p:spPr>
        <p:txBody>
          <a:bodyPr wrap="square" rtlCol="0">
            <a:spAutoFit/>
          </a:bodyPr>
          <a:lstStyle/>
          <a:p>
            <a:r>
              <a:rPr lang="en-GB" sz="1200">
                <a:solidFill>
                  <a:schemeClr val="tx1">
                    <a:lumMod val="50000"/>
                    <a:lumOff val="50000"/>
                  </a:schemeClr>
                </a:solidFill>
              </a:rPr>
              <a:t>SSP Limited has prepared this document in good faith. Many factors outside SSP Limited’s current knowledge or control may affect the recipient’s needs and project plans.  Errors in the document will be corrected once discovered by SSP Limited.  The responsibility lies with the recipient to evaluate the document for applicability.  The information in this documentation is proprietary, confidential and an unpublished work and is provided upon recipient’s covenant to keep such information confidential.  Personal Data supplied in this document may not be used for any purpose other than for which it was supplied.  Personal Data may not be transferred to other parties without prior consent of SSP Limited. In no event may this information be supplied to third parties without SSP Limited’s prior written consent.</a:t>
            </a:r>
          </a:p>
          <a:p>
            <a:endParaRPr lang="en-GB" sz="1200">
              <a:solidFill>
                <a:schemeClr val="tx1">
                  <a:lumMod val="50000"/>
                  <a:lumOff val="50000"/>
                </a:schemeClr>
              </a:solidFill>
            </a:endParaRPr>
          </a:p>
          <a:p>
            <a:r>
              <a:rPr lang="en-GB" sz="1200">
                <a:solidFill>
                  <a:schemeClr val="tx1">
                    <a:lumMod val="50000"/>
                    <a:lumOff val="50000"/>
                  </a:schemeClr>
                </a:solidFill>
              </a:rPr>
              <a:t>The following notice shall be reproduced on any copies permitted to be made.</a:t>
            </a:r>
          </a:p>
        </p:txBody>
      </p:sp>
      <p:sp>
        <p:nvSpPr>
          <p:cNvPr id="5" name="Slide Number Placeholder 2"/>
          <p:cNvSpPr txBox="1">
            <a:spLocks/>
          </p:cNvSpPr>
          <p:nvPr/>
        </p:nvSpPr>
        <p:spPr>
          <a:xfrm>
            <a:off x="11663926" y="6597352"/>
            <a:ext cx="503619" cy="1234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84DE457-09DE-41EA-A495-6D9B56E9C2B8}" type="slidenum">
              <a:rPr lang="en-GB" sz="751" smtClean="0">
                <a:solidFill>
                  <a:schemeClr val="bg1">
                    <a:lumMod val="50000"/>
                  </a:schemeClr>
                </a:solidFill>
              </a:rPr>
              <a:t>14</a:t>
            </a:fld>
            <a:endParaRPr lang="en-GB" sz="751">
              <a:solidFill>
                <a:schemeClr val="bg1">
                  <a:lumMod val="50000"/>
                </a:schemeClr>
              </a:solidFill>
            </a:endParaRPr>
          </a:p>
        </p:txBody>
      </p:sp>
    </p:spTree>
    <p:extLst>
      <p:ext uri="{BB962C8B-B14F-4D97-AF65-F5344CB8AC3E}">
        <p14:creationId xmlns:p14="http://schemas.microsoft.com/office/powerpoint/2010/main" val="221839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PURE BROKING – AZURE</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5" y="999931"/>
            <a:ext cx="6989108"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INTRODUCTION AND SET-UP </a:t>
            </a:r>
            <a:r>
              <a:rPr lang="en-US" sz="1600" b="1" dirty="0">
                <a:ln w="19050">
                  <a:noFill/>
                </a:ln>
                <a:latin typeface="Century Gothic" panose="020B0502020202020204" pitchFamily="34" charset="0"/>
              </a:rPr>
              <a:t>– for MacOS users</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4" y="1926770"/>
            <a:ext cx="6225891" cy="3728393"/>
          </a:xfrm>
          <a:prstGeom prst="rect">
            <a:avLst/>
          </a:prstGeom>
          <a:noFill/>
        </p:spPr>
        <p:txBody>
          <a:bodyPr wrap="square" lIns="91440" tIns="45720" rIns="91440" bIns="45720" rtlCol="0" anchor="t">
            <a:spAutoFit/>
          </a:bodyPr>
          <a:lstStyle/>
          <a:p>
            <a:pPr>
              <a:lnSpc>
                <a:spcPct val="200000"/>
              </a:lnSpc>
              <a:buClr>
                <a:srgbClr val="C00000"/>
              </a:buClr>
            </a:pPr>
            <a:r>
              <a:rPr lang="en-US" sz="1200" b="1" dirty="0">
                <a:ln w="19050">
                  <a:noFill/>
                </a:ln>
                <a:latin typeface="Century Gothic"/>
              </a:rPr>
              <a:t>What is Microsoft Azure?</a:t>
            </a:r>
          </a:p>
          <a:p>
            <a:pPr marL="171450" indent="-171450">
              <a:lnSpc>
                <a:spcPct val="200000"/>
              </a:lnSpc>
              <a:buClr>
                <a:srgbClr val="C00000"/>
              </a:buClr>
              <a:buFont typeface="Arial" panose="020B0604020202020204" pitchFamily="34" charset="0"/>
              <a:buChar char="•"/>
            </a:pPr>
            <a:r>
              <a:rPr lang="en-US" sz="1200" b="0" i="0" dirty="0">
                <a:solidFill>
                  <a:srgbClr val="4D5156"/>
                </a:solidFill>
                <a:effectLst/>
                <a:highlight>
                  <a:srgbClr val="FFFFFF"/>
                </a:highlight>
                <a:latin typeface="Arial" panose="020B0604020202020204" pitchFamily="34" charset="0"/>
              </a:rPr>
              <a:t>Microsoft Azure, commonly known as ‘Azure,’ is Microsoft’s public cloud computing platform. It provides world leading cloud computing services to well-known technology brands, such as HP and Fujitsu, as well as being utilized by Microsoft themselves. </a:t>
            </a:r>
          </a:p>
          <a:p>
            <a:pPr marL="171450" indent="-171450">
              <a:lnSpc>
                <a:spcPct val="200000"/>
              </a:lnSpc>
              <a:buClr>
                <a:srgbClr val="C00000"/>
              </a:buClr>
              <a:buFont typeface="Arial" panose="020B0604020202020204" pitchFamily="34" charset="0"/>
              <a:buChar char="•"/>
            </a:pPr>
            <a:r>
              <a:rPr lang="en-US" sz="1200" b="0" i="0" dirty="0">
                <a:solidFill>
                  <a:srgbClr val="4D5156"/>
                </a:solidFill>
                <a:effectLst/>
                <a:highlight>
                  <a:srgbClr val="FFFFFF"/>
                </a:highlight>
                <a:latin typeface="Arial" panose="020B0604020202020204" pitchFamily="34" charset="0"/>
              </a:rPr>
              <a:t>The upgrade will change how you log into Pure Broking by doing away with Citrix.  It will provide access to a more modern, yet familiar desktop experience with enhanced security, reliability and performance.</a:t>
            </a:r>
          </a:p>
          <a:p>
            <a:pPr marL="171450" indent="-171450">
              <a:lnSpc>
                <a:spcPct val="200000"/>
              </a:lnSpc>
              <a:buClr>
                <a:srgbClr val="C00000"/>
              </a:buClr>
              <a:buFont typeface="Arial" panose="020B0604020202020204" pitchFamily="34" charset="0"/>
              <a:buChar char="•"/>
            </a:pPr>
            <a:r>
              <a:rPr lang="en-US" sz="1200" b="0" i="0" dirty="0">
                <a:solidFill>
                  <a:srgbClr val="4D5156"/>
                </a:solidFill>
                <a:effectLst/>
                <a:highlight>
                  <a:srgbClr val="FFFFFF"/>
                </a:highlight>
                <a:latin typeface="Arial" panose="020B0604020202020204" pitchFamily="34" charset="0"/>
              </a:rPr>
              <a:t>This investment is part of our commitment to bring SSP brokers the latest hosting experience enabling SSP to focus more of our R&amp;D investment on our customers’ needs and latest market innovations.</a:t>
            </a:r>
          </a:p>
        </p:txBody>
      </p:sp>
      <p:grpSp>
        <p:nvGrpSpPr>
          <p:cNvPr id="15" name="Group 14">
            <a:extLst>
              <a:ext uri="{FF2B5EF4-FFF2-40B4-BE49-F238E27FC236}">
                <a16:creationId xmlns:a16="http://schemas.microsoft.com/office/drawing/2014/main" id="{BAF365A9-255D-4391-69C4-C32928FD72A4}"/>
              </a:ext>
            </a:extLst>
          </p:cNvPr>
          <p:cNvGrpSpPr/>
          <p:nvPr/>
        </p:nvGrpSpPr>
        <p:grpSpPr>
          <a:xfrm>
            <a:off x="6775296" y="4736105"/>
            <a:ext cx="4404851" cy="287781"/>
            <a:chOff x="6774426" y="5296420"/>
            <a:chExt cx="4404851" cy="287781"/>
          </a:xfrm>
        </p:grpSpPr>
        <p:sp>
          <p:nvSpPr>
            <p:cNvPr id="12" name="TextBox 11">
              <a:extLst>
                <a:ext uri="{FF2B5EF4-FFF2-40B4-BE49-F238E27FC236}">
                  <a16:creationId xmlns:a16="http://schemas.microsoft.com/office/drawing/2014/main" id="{4C4A588E-5914-A398-999F-5313F0A50634}"/>
                </a:ext>
              </a:extLst>
            </p:cNvPr>
            <p:cNvSpPr txBox="1"/>
            <p:nvPr/>
          </p:nvSpPr>
          <p:spPr>
            <a:xfrm>
              <a:off x="6774426" y="5296420"/>
              <a:ext cx="1494503" cy="276999"/>
            </a:xfrm>
            <a:prstGeom prst="rect">
              <a:avLst/>
            </a:prstGeom>
            <a:noFill/>
          </p:spPr>
          <p:txBody>
            <a:bodyPr wrap="square" lIns="0" tIns="0" rIns="0" bIns="0" rtlCol="0" anchor="ctr">
              <a:spAutoFit/>
            </a:bodyPr>
            <a:lstStyle/>
            <a:p>
              <a:pPr algn="ctr"/>
              <a:r>
                <a:rPr lang="en-US" b="1" dirty="0">
                  <a:solidFill>
                    <a:srgbClr val="064A91"/>
                  </a:solidFill>
                  <a:latin typeface="Century Gothic" panose="020B0502020202020204" pitchFamily="34" charset="0"/>
                </a:rPr>
                <a:t>Secure</a:t>
              </a:r>
            </a:p>
          </p:txBody>
        </p:sp>
        <p:sp>
          <p:nvSpPr>
            <p:cNvPr id="13" name="TextBox 12">
              <a:extLst>
                <a:ext uri="{FF2B5EF4-FFF2-40B4-BE49-F238E27FC236}">
                  <a16:creationId xmlns:a16="http://schemas.microsoft.com/office/drawing/2014/main" id="{0CFAF38A-ED93-1A5C-A17F-84BDB4607883}"/>
                </a:ext>
              </a:extLst>
            </p:cNvPr>
            <p:cNvSpPr txBox="1"/>
            <p:nvPr/>
          </p:nvSpPr>
          <p:spPr>
            <a:xfrm>
              <a:off x="8071479" y="5307202"/>
              <a:ext cx="1494503" cy="276999"/>
            </a:xfrm>
            <a:prstGeom prst="rect">
              <a:avLst/>
            </a:prstGeom>
            <a:noFill/>
          </p:spPr>
          <p:txBody>
            <a:bodyPr wrap="square" lIns="0" tIns="0" rIns="0" bIns="0" rtlCol="0" anchor="ctr">
              <a:spAutoFit/>
            </a:bodyPr>
            <a:lstStyle/>
            <a:p>
              <a:pPr marL="285750" indent="-285750" algn="ctr">
                <a:buFont typeface="Arial" panose="020B0604020202020204" pitchFamily="34" charset="0"/>
                <a:buChar char="•"/>
              </a:pPr>
              <a:r>
                <a:rPr lang="en-US" b="1" dirty="0">
                  <a:solidFill>
                    <a:srgbClr val="064A91"/>
                  </a:solidFill>
                  <a:latin typeface="Century Gothic" panose="020B0502020202020204" pitchFamily="34" charset="0"/>
                </a:rPr>
                <a:t>Scalable</a:t>
              </a:r>
            </a:p>
          </p:txBody>
        </p:sp>
        <p:sp>
          <p:nvSpPr>
            <p:cNvPr id="14" name="TextBox 13">
              <a:extLst>
                <a:ext uri="{FF2B5EF4-FFF2-40B4-BE49-F238E27FC236}">
                  <a16:creationId xmlns:a16="http://schemas.microsoft.com/office/drawing/2014/main" id="{9147C5D0-A750-D7FB-1A5F-80463E1D9A65}"/>
                </a:ext>
              </a:extLst>
            </p:cNvPr>
            <p:cNvSpPr txBox="1"/>
            <p:nvPr/>
          </p:nvSpPr>
          <p:spPr>
            <a:xfrm>
              <a:off x="9684774" y="5307202"/>
              <a:ext cx="1494503" cy="276999"/>
            </a:xfrm>
            <a:prstGeom prst="rect">
              <a:avLst/>
            </a:prstGeom>
            <a:noFill/>
          </p:spPr>
          <p:txBody>
            <a:bodyPr wrap="square" lIns="0" tIns="0" rIns="0" bIns="0" rtlCol="0" anchor="ctr">
              <a:spAutoFit/>
            </a:bodyPr>
            <a:lstStyle/>
            <a:p>
              <a:pPr marL="285750" indent="-285750" algn="ctr">
                <a:buFont typeface="Arial" panose="020B0604020202020204" pitchFamily="34" charset="0"/>
                <a:buChar char="•"/>
              </a:pPr>
              <a:r>
                <a:rPr lang="en-US" b="1" dirty="0">
                  <a:solidFill>
                    <a:srgbClr val="064A91"/>
                  </a:solidFill>
                  <a:latin typeface="Century Gothic" panose="020B0502020202020204" pitchFamily="34" charset="0"/>
                </a:rPr>
                <a:t>Performant</a:t>
              </a:r>
            </a:p>
          </p:txBody>
        </p:sp>
      </p:grpSp>
      <p:sp>
        <p:nvSpPr>
          <p:cNvPr id="16" name="TextBox 15">
            <a:extLst>
              <a:ext uri="{FF2B5EF4-FFF2-40B4-BE49-F238E27FC236}">
                <a16:creationId xmlns:a16="http://schemas.microsoft.com/office/drawing/2014/main" id="{77D076C6-4B8D-51AD-DCE1-936BA6870771}"/>
              </a:ext>
            </a:extLst>
          </p:cNvPr>
          <p:cNvSpPr txBox="1"/>
          <p:nvPr/>
        </p:nvSpPr>
        <p:spPr>
          <a:xfrm>
            <a:off x="6530253" y="5212385"/>
            <a:ext cx="5215132" cy="114307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Arial" panose="020B0604020202020204" pitchFamily="34" charset="0"/>
                <a:cs typeface="Arial" panose="020B0604020202020204" pitchFamily="34" charset="0"/>
              </a:rPr>
              <a:t>What’s next … </a:t>
            </a:r>
            <a:r>
              <a:rPr lang="en-US" sz="1200" dirty="0">
                <a:ln w="19050">
                  <a:noFill/>
                </a:ln>
                <a:solidFill>
                  <a:srgbClr val="C00000"/>
                </a:solidFill>
                <a:latin typeface="Arial" panose="020B0604020202020204" pitchFamily="34" charset="0"/>
                <a:cs typeface="Arial" panose="020B0604020202020204" pitchFamily="34" charset="0"/>
              </a:rPr>
              <a:t>in this guide we will show you how to set-up access to the Virtual</a:t>
            </a:r>
            <a:r>
              <a:rPr lang="en-GB" sz="1200" i="0" dirty="0">
                <a:solidFill>
                  <a:srgbClr val="C00000"/>
                </a:solidFill>
                <a:effectLst/>
                <a:highlight>
                  <a:srgbClr val="FFFFFF"/>
                </a:highlight>
                <a:latin typeface="Arial" panose="020B0604020202020204" pitchFamily="34" charset="0"/>
                <a:cs typeface="Arial" panose="020B0604020202020204" pitchFamily="34" charset="0"/>
              </a:rPr>
              <a:t> Apps and set you on your way to enjoying your new desktop experience </a:t>
            </a:r>
            <a:r>
              <a:rPr lang="en-GB" sz="1200" b="0" i="0" dirty="0">
                <a:solidFill>
                  <a:srgbClr val="C00000"/>
                </a:solidFill>
                <a:effectLst/>
                <a:highlight>
                  <a:srgbClr val="FFFFFF"/>
                </a:highlight>
                <a:latin typeface="Arial" panose="020B0604020202020204" pitchFamily="34" charset="0"/>
                <a:cs typeface="Arial" panose="020B0604020202020204" pitchFamily="34" charset="0"/>
              </a:rPr>
              <a:t>…</a:t>
            </a:r>
            <a:endParaRPr lang="en-US" sz="1200" dirty="0">
              <a:ln w="19050">
                <a:noFill/>
              </a:ln>
              <a:solidFill>
                <a:srgbClr val="C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D77CB34-FA8E-B427-A3EF-524C6E71AAC2}"/>
              </a:ext>
            </a:extLst>
          </p:cNvPr>
          <p:cNvPicPr>
            <a:picLocks noChangeAspect="1"/>
          </p:cNvPicPr>
          <p:nvPr/>
        </p:nvPicPr>
        <p:blipFill>
          <a:blip r:embed="rId4"/>
          <a:stretch>
            <a:fillRect/>
          </a:stretch>
        </p:blipFill>
        <p:spPr>
          <a:xfrm>
            <a:off x="7360257" y="2568513"/>
            <a:ext cx="3555124" cy="1866440"/>
          </a:xfrm>
          <a:prstGeom prst="rect">
            <a:avLst/>
          </a:prstGeom>
        </p:spPr>
      </p:pic>
    </p:spTree>
    <p:extLst>
      <p:ext uri="{BB962C8B-B14F-4D97-AF65-F5344CB8AC3E}">
        <p14:creationId xmlns:p14="http://schemas.microsoft.com/office/powerpoint/2010/main" val="247522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B239BF-4EC0-409A-B133-5A1418CFC783}"/>
              </a:ext>
            </a:extLst>
          </p:cNvPr>
          <p:cNvPicPr>
            <a:picLocks noChangeAspect="1"/>
          </p:cNvPicPr>
          <p:nvPr/>
        </p:nvPicPr>
        <p:blipFill>
          <a:blip r:embed="rId3"/>
          <a:stretch>
            <a:fillRect/>
          </a:stretch>
        </p:blipFill>
        <p:spPr>
          <a:xfrm>
            <a:off x="6883345" y="3577099"/>
            <a:ext cx="4504781" cy="3049647"/>
          </a:xfrm>
          <a:prstGeom prst="rect">
            <a:avLst/>
          </a:prstGeom>
        </p:spPr>
      </p:pic>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PURE BROKING - AZURE</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INSTALL THE WINDOWS APP FROM THE APP STORE</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4"/>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77284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a:t>
            </a:r>
          </a:p>
          <a:p>
            <a:pPr algn="ctr">
              <a:lnSpc>
                <a:spcPct val="200000"/>
              </a:lnSpc>
              <a:buClr>
                <a:srgbClr val="C00000"/>
              </a:buClr>
            </a:pPr>
            <a:r>
              <a:rPr lang="en-US" sz="1200" dirty="0">
                <a:ln w="19050">
                  <a:noFill/>
                </a:ln>
                <a:latin typeface="Century Gothic"/>
              </a:rPr>
              <a:t>Log into your local device, click the App store icon</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511504"/>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2</a:t>
            </a:r>
          </a:p>
          <a:p>
            <a:pPr algn="ctr">
              <a:lnSpc>
                <a:spcPct val="200000"/>
              </a:lnSpc>
              <a:buClr>
                <a:srgbClr val="C00000"/>
              </a:buClr>
            </a:pPr>
            <a:r>
              <a:rPr lang="en-US" sz="1200" dirty="0">
                <a:ln w="19050">
                  <a:noFill/>
                </a:ln>
                <a:latin typeface="Century Gothic"/>
              </a:rPr>
              <a:t>Open the App store, once running enter ‘Windows App’ into the search bar at the top of the app and press return on the keyboard or click the search icon</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48793F-2199-6496-2A03-1EBCDBAB0D63}"/>
              </a:ext>
            </a:extLst>
          </p:cNvPr>
          <p:cNvPicPr>
            <a:picLocks noChangeAspect="1"/>
          </p:cNvPicPr>
          <p:nvPr/>
        </p:nvPicPr>
        <p:blipFill>
          <a:blip r:embed="rId5"/>
          <a:stretch>
            <a:fillRect/>
          </a:stretch>
        </p:blipFill>
        <p:spPr>
          <a:xfrm>
            <a:off x="2213305" y="2968954"/>
            <a:ext cx="1477548" cy="1477548"/>
          </a:xfrm>
          <a:prstGeom prst="rect">
            <a:avLst/>
          </a:prstGeom>
        </p:spPr>
      </p:pic>
      <p:sp>
        <p:nvSpPr>
          <p:cNvPr id="11" name="TextBox 10">
            <a:extLst>
              <a:ext uri="{FF2B5EF4-FFF2-40B4-BE49-F238E27FC236}">
                <a16:creationId xmlns:a16="http://schemas.microsoft.com/office/drawing/2014/main" id="{FDB427C2-721B-DAF4-B9BB-A5635FD4FD88}"/>
              </a:ext>
            </a:extLst>
          </p:cNvPr>
          <p:cNvSpPr txBox="1"/>
          <p:nvPr/>
        </p:nvSpPr>
        <p:spPr>
          <a:xfrm>
            <a:off x="495893" y="4659028"/>
            <a:ext cx="4971364" cy="1015663"/>
          </a:xfrm>
          <a:prstGeom prst="rect">
            <a:avLst/>
          </a:prstGeom>
          <a:noFill/>
        </p:spPr>
        <p:txBody>
          <a:bodyPr wrap="square">
            <a:spAutoFit/>
          </a:bodyPr>
          <a:lstStyle/>
          <a:p>
            <a:pPr algn="ctr"/>
            <a:r>
              <a:rPr lang="en-US" sz="1200" dirty="0">
                <a:ln w="19050">
                  <a:noFill/>
                </a:ln>
                <a:solidFill>
                  <a:srgbClr val="C00000"/>
                </a:solidFill>
                <a:latin typeface="Century Gothic"/>
              </a:rPr>
              <a:t>Note – the following screen images are relevant to those users running MacOS on their local device. The screen shots and flow have been created for MacOS 14.5 using dark mode. Users running other versions or light mode may see some minor differences, but the overall flow / steps will be the same.</a:t>
            </a:r>
            <a:endParaRPr lang="en-GB" sz="1200" dirty="0">
              <a:ln w="19050">
                <a:noFill/>
              </a:ln>
              <a:solidFill>
                <a:srgbClr val="C00000"/>
              </a:solidFill>
              <a:latin typeface="Century Gothic"/>
            </a:endParaRPr>
          </a:p>
        </p:txBody>
      </p:sp>
    </p:spTree>
    <p:extLst>
      <p:ext uri="{BB962C8B-B14F-4D97-AF65-F5344CB8AC3E}">
        <p14:creationId xmlns:p14="http://schemas.microsoft.com/office/powerpoint/2010/main" val="243045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CONFIGURE WINDOWS APP</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INSTALL THE WINDOWS APP FROM THE APP STORE</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511504"/>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3</a:t>
            </a:r>
          </a:p>
          <a:p>
            <a:pPr algn="ctr">
              <a:lnSpc>
                <a:spcPct val="200000"/>
              </a:lnSpc>
              <a:buClr>
                <a:srgbClr val="C00000"/>
              </a:buClr>
            </a:pPr>
            <a:r>
              <a:rPr lang="en-US" sz="1200" dirty="0">
                <a:ln w="19050">
                  <a:noFill/>
                </a:ln>
                <a:latin typeface="Century Gothic"/>
              </a:rPr>
              <a:t>The application will be downloaded, installed and should appear in your applications list. Once completed, double-click the icon to open the app. </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880836"/>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4</a:t>
            </a:r>
          </a:p>
          <a:p>
            <a:pPr algn="ctr">
              <a:lnSpc>
                <a:spcPct val="200000"/>
              </a:lnSpc>
              <a:buClr>
                <a:srgbClr val="C00000"/>
              </a:buClr>
            </a:pPr>
            <a:r>
              <a:rPr lang="en-US" sz="1200" dirty="0">
                <a:ln w="19050">
                  <a:noFill/>
                </a:ln>
                <a:latin typeface="Century Gothic"/>
              </a:rPr>
              <a:t>Then the ‘Windows App’ application will be launched. Click on the Plus (+) button to add a new workspace. You will need to copy the below URL and paste it into the box and click add. </a:t>
            </a:r>
          </a:p>
          <a:p>
            <a:pPr algn="ctr">
              <a:lnSpc>
                <a:spcPct val="200000"/>
              </a:lnSpc>
              <a:buClr>
                <a:srgbClr val="C00000"/>
              </a:buClr>
            </a:pPr>
            <a:r>
              <a:rPr lang="en-US" sz="1200" dirty="0">
                <a:ln w="19050">
                  <a:noFill/>
                </a:ln>
                <a:latin typeface="Century Gothic"/>
                <a:hlinkClick r:id="rId4"/>
              </a:rPr>
              <a:t>https://rdweb.wvd.microsoft.com/api/arm/feeddiscovery</a:t>
            </a:r>
            <a:endParaRPr lang="en-US" sz="1200" dirty="0">
              <a:ln w="19050">
                <a:noFill/>
              </a:ln>
              <a:latin typeface="Century Gothic"/>
            </a:endParaRP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41E95B-1282-1289-CFA4-D0005ED637DB}"/>
              </a:ext>
            </a:extLst>
          </p:cNvPr>
          <p:cNvPicPr>
            <a:picLocks noChangeAspect="1"/>
          </p:cNvPicPr>
          <p:nvPr/>
        </p:nvPicPr>
        <p:blipFill>
          <a:blip r:embed="rId5"/>
          <a:stretch>
            <a:fillRect/>
          </a:stretch>
        </p:blipFill>
        <p:spPr>
          <a:xfrm>
            <a:off x="1107284" y="3481373"/>
            <a:ext cx="4071759" cy="2862633"/>
          </a:xfrm>
          <a:prstGeom prst="rect">
            <a:avLst/>
          </a:prstGeom>
        </p:spPr>
      </p:pic>
      <p:pic>
        <p:nvPicPr>
          <p:cNvPr id="12" name="Picture 11">
            <a:extLst>
              <a:ext uri="{FF2B5EF4-FFF2-40B4-BE49-F238E27FC236}">
                <a16:creationId xmlns:a16="http://schemas.microsoft.com/office/drawing/2014/main" id="{AEF02679-D842-B2D5-635A-3A1EBF1DA526}"/>
              </a:ext>
            </a:extLst>
          </p:cNvPr>
          <p:cNvPicPr>
            <a:picLocks noChangeAspect="1"/>
          </p:cNvPicPr>
          <p:nvPr/>
        </p:nvPicPr>
        <p:blipFill>
          <a:blip r:embed="rId6"/>
          <a:stretch>
            <a:fillRect/>
          </a:stretch>
        </p:blipFill>
        <p:spPr>
          <a:xfrm>
            <a:off x="7107423" y="4354332"/>
            <a:ext cx="3776157" cy="1552044"/>
          </a:xfrm>
          <a:prstGeom prst="rect">
            <a:avLst/>
          </a:prstGeom>
        </p:spPr>
      </p:pic>
    </p:spTree>
    <p:extLst>
      <p:ext uri="{BB962C8B-B14F-4D97-AF65-F5344CB8AC3E}">
        <p14:creationId xmlns:p14="http://schemas.microsoft.com/office/powerpoint/2010/main" val="370864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CONFIGURE WINDOWS APP AND LOGIN</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INSTALL THE WINDOWS APP FROM THE APP STORE</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77284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5</a:t>
            </a:r>
          </a:p>
          <a:p>
            <a:pPr algn="ctr">
              <a:lnSpc>
                <a:spcPct val="200000"/>
              </a:lnSpc>
              <a:buClr>
                <a:srgbClr val="C00000"/>
              </a:buClr>
            </a:pPr>
            <a:r>
              <a:rPr lang="en-US" sz="1200" dirty="0">
                <a:ln w="19050">
                  <a:noFill/>
                </a:ln>
                <a:latin typeface="Century Gothic"/>
              </a:rPr>
              <a:t>Check the information display is correct and then click ‘Add’.</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511504"/>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6</a:t>
            </a:r>
          </a:p>
          <a:p>
            <a:pPr algn="ctr">
              <a:lnSpc>
                <a:spcPct val="200000"/>
              </a:lnSpc>
              <a:buClr>
                <a:srgbClr val="C00000"/>
              </a:buClr>
            </a:pPr>
            <a:r>
              <a:rPr lang="en-US" sz="1200" dirty="0">
                <a:ln w="19050">
                  <a:noFill/>
                </a:ln>
                <a:latin typeface="Century Gothic"/>
              </a:rPr>
              <a:t>After a short pause, you will need to enter your credentials. In the screen that then appears enter your account information (email address) that has been provided to you by SSP and click ‘Next’</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4F7C3F6-B371-DDA4-0FFE-16AA1CAC3DE6}"/>
              </a:ext>
            </a:extLst>
          </p:cNvPr>
          <p:cNvPicPr>
            <a:picLocks noChangeAspect="1"/>
          </p:cNvPicPr>
          <p:nvPr/>
        </p:nvPicPr>
        <p:blipFill>
          <a:blip r:embed="rId4"/>
          <a:stretch>
            <a:fillRect/>
          </a:stretch>
        </p:blipFill>
        <p:spPr>
          <a:xfrm>
            <a:off x="896882" y="3050011"/>
            <a:ext cx="4172346" cy="2905241"/>
          </a:xfrm>
          <a:prstGeom prst="rect">
            <a:avLst/>
          </a:prstGeom>
        </p:spPr>
      </p:pic>
      <p:pic>
        <p:nvPicPr>
          <p:cNvPr id="11" name="Picture 10">
            <a:extLst>
              <a:ext uri="{FF2B5EF4-FFF2-40B4-BE49-F238E27FC236}">
                <a16:creationId xmlns:a16="http://schemas.microsoft.com/office/drawing/2014/main" id="{96E28FF8-256B-F8E4-0CF1-3C106BB288FF}"/>
              </a:ext>
            </a:extLst>
          </p:cNvPr>
          <p:cNvPicPr>
            <a:picLocks noChangeAspect="1"/>
          </p:cNvPicPr>
          <p:nvPr/>
        </p:nvPicPr>
        <p:blipFill>
          <a:blip r:embed="rId5"/>
          <a:stretch>
            <a:fillRect/>
          </a:stretch>
        </p:blipFill>
        <p:spPr>
          <a:xfrm>
            <a:off x="6987875" y="3679232"/>
            <a:ext cx="4015253" cy="2359892"/>
          </a:xfrm>
          <a:prstGeom prst="rect">
            <a:avLst/>
          </a:prstGeom>
        </p:spPr>
      </p:pic>
    </p:spTree>
    <p:extLst>
      <p:ext uri="{BB962C8B-B14F-4D97-AF65-F5344CB8AC3E}">
        <p14:creationId xmlns:p14="http://schemas.microsoft.com/office/powerpoint/2010/main" val="252598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LOGIN AND SET-UP MFA</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ENTER YOUR CREDENTIALS</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511504"/>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7</a:t>
            </a:r>
          </a:p>
          <a:p>
            <a:pPr algn="ctr">
              <a:lnSpc>
                <a:spcPct val="200000"/>
              </a:lnSpc>
              <a:buClr>
                <a:srgbClr val="C00000"/>
              </a:buClr>
            </a:pPr>
            <a:r>
              <a:rPr lang="en-US" sz="1200" dirty="0">
                <a:ln w="19050">
                  <a:noFill/>
                </a:ln>
                <a:latin typeface="Century Gothic"/>
              </a:rPr>
              <a:t>After a short pause, you will need to enter your credentials. In the screen that then appears enter the initial password that has been provided to you by SSP and click ‘Sign in’.</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1" y="1931687"/>
            <a:ext cx="5532691" cy="77284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8</a:t>
            </a:r>
          </a:p>
          <a:p>
            <a:pPr algn="ctr">
              <a:lnSpc>
                <a:spcPct val="200000"/>
              </a:lnSpc>
              <a:buClr>
                <a:srgbClr val="C00000"/>
              </a:buClr>
            </a:pPr>
            <a:r>
              <a:rPr lang="en-US" sz="1200" dirty="0">
                <a:ln w="19050">
                  <a:noFill/>
                </a:ln>
                <a:latin typeface="Century Gothic"/>
              </a:rPr>
              <a:t>You will be presented with the following pop-up screen. Click Next:</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78D5816-B41E-FCE1-DBAA-86E93775F0D2}"/>
              </a:ext>
            </a:extLst>
          </p:cNvPr>
          <p:cNvPicPr>
            <a:picLocks noChangeAspect="1"/>
          </p:cNvPicPr>
          <p:nvPr/>
        </p:nvPicPr>
        <p:blipFill>
          <a:blip r:embed="rId4"/>
          <a:stretch>
            <a:fillRect/>
          </a:stretch>
        </p:blipFill>
        <p:spPr>
          <a:xfrm>
            <a:off x="973059" y="3645075"/>
            <a:ext cx="4019991" cy="2425957"/>
          </a:xfrm>
          <a:prstGeom prst="rect">
            <a:avLst/>
          </a:prstGeom>
        </p:spPr>
      </p:pic>
      <p:pic>
        <p:nvPicPr>
          <p:cNvPr id="12" name="Picture 11">
            <a:extLst>
              <a:ext uri="{FF2B5EF4-FFF2-40B4-BE49-F238E27FC236}">
                <a16:creationId xmlns:a16="http://schemas.microsoft.com/office/drawing/2014/main" id="{06C2D999-C82C-660D-F78D-9B25679E55C6}"/>
              </a:ext>
            </a:extLst>
          </p:cNvPr>
          <p:cNvPicPr>
            <a:picLocks noChangeAspect="1"/>
          </p:cNvPicPr>
          <p:nvPr/>
        </p:nvPicPr>
        <p:blipFill>
          <a:blip r:embed="rId5"/>
          <a:stretch>
            <a:fillRect/>
          </a:stretch>
        </p:blipFill>
        <p:spPr>
          <a:xfrm>
            <a:off x="6940132" y="3646317"/>
            <a:ext cx="4341768" cy="2490869"/>
          </a:xfrm>
          <a:prstGeom prst="rect">
            <a:avLst/>
          </a:prstGeom>
        </p:spPr>
      </p:pic>
    </p:spTree>
    <p:extLst>
      <p:ext uri="{BB962C8B-B14F-4D97-AF65-F5344CB8AC3E}">
        <p14:creationId xmlns:p14="http://schemas.microsoft.com/office/powerpoint/2010/main" val="15219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LOGIN AND SET-UP MFA</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CHANGE YOUR PASSWORD AND CONFIGURE MFA</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880836"/>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9</a:t>
            </a:r>
          </a:p>
          <a:p>
            <a:pPr algn="ctr">
              <a:lnSpc>
                <a:spcPct val="200000"/>
              </a:lnSpc>
              <a:buClr>
                <a:srgbClr val="C00000"/>
              </a:buClr>
            </a:pPr>
            <a:r>
              <a:rPr lang="en-US" sz="1200" dirty="0">
                <a:ln w="19050">
                  <a:noFill/>
                </a:ln>
                <a:latin typeface="Century Gothic"/>
              </a:rPr>
              <a:t>Click ‘Next’ and you will start the journey to configure multi-factor authentication.  The preferred option is ‘Microsoft Authenticator’ (if you would like to use a different method click on the link at the bottom of the window).</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77284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10  - </a:t>
            </a:r>
            <a:r>
              <a:rPr lang="en-US" sz="1200" dirty="0">
                <a:ln w="19050">
                  <a:noFill/>
                </a:ln>
                <a:solidFill>
                  <a:srgbClr val="C00000"/>
                </a:solidFill>
                <a:latin typeface="Century Gothic"/>
              </a:rPr>
              <a:t>for mobile app authentication only</a:t>
            </a:r>
            <a:endParaRPr lang="en-US" sz="1200" b="1" dirty="0">
              <a:ln w="19050">
                <a:noFill/>
              </a:ln>
              <a:solidFill>
                <a:srgbClr val="C00000"/>
              </a:solidFill>
              <a:latin typeface="Century Gothic"/>
            </a:endParaRPr>
          </a:p>
          <a:p>
            <a:pPr algn="ctr">
              <a:lnSpc>
                <a:spcPct val="200000"/>
              </a:lnSpc>
              <a:buClr>
                <a:srgbClr val="C00000"/>
              </a:buClr>
            </a:pPr>
            <a:r>
              <a:rPr lang="en-US" sz="1200" dirty="0">
                <a:ln w="19050">
                  <a:noFill/>
                </a:ln>
                <a:latin typeface="Century Gothic"/>
              </a:rPr>
              <a:t>Follow the on-screen prompts</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
            <a:extLst>
              <a:ext uri="{FF2B5EF4-FFF2-40B4-BE49-F238E27FC236}">
                <a16:creationId xmlns:a16="http://schemas.microsoft.com/office/drawing/2014/main" id="{4879F65D-2541-2AFB-7E4C-BA3D813EA02E}"/>
              </a:ext>
            </a:extLst>
          </p:cNvPr>
          <p:cNvPicPr>
            <a:picLocks/>
          </p:cNvPicPr>
          <p:nvPr/>
        </p:nvPicPr>
        <p:blipFill>
          <a:blip r:embed="rId4"/>
          <a:stretch>
            <a:fillRect/>
          </a:stretch>
        </p:blipFill>
        <p:spPr>
          <a:xfrm>
            <a:off x="283353" y="4030010"/>
            <a:ext cx="5065396" cy="2134816"/>
          </a:xfrm>
          <a:prstGeom prst="rect">
            <a:avLst/>
          </a:prstGeom>
          <a:effectLst>
            <a:outerShdw blurRad="50800" dist="38100" dir="5400000" algn="t" rotWithShape="0">
              <a:prstClr val="black">
                <a:alpha val="40000"/>
              </a:prstClr>
            </a:outerShdw>
          </a:effectLst>
        </p:spPr>
      </p:pic>
      <p:pic>
        <p:nvPicPr>
          <p:cNvPr id="6" name="Picture 5" descr="A screenshot of a login account&#10;&#10;Description automatically generated">
            <a:extLst>
              <a:ext uri="{FF2B5EF4-FFF2-40B4-BE49-F238E27FC236}">
                <a16:creationId xmlns:a16="http://schemas.microsoft.com/office/drawing/2014/main" id="{21783F4C-BFB6-3AC4-3CD4-28CBBF279946}"/>
              </a:ext>
            </a:extLst>
          </p:cNvPr>
          <p:cNvPicPr>
            <a:picLocks/>
          </p:cNvPicPr>
          <p:nvPr/>
        </p:nvPicPr>
        <p:blipFill>
          <a:blip r:embed="rId5"/>
          <a:stretch>
            <a:fillRect/>
          </a:stretch>
        </p:blipFill>
        <p:spPr>
          <a:xfrm>
            <a:off x="6468617" y="3086409"/>
            <a:ext cx="5276768" cy="2380386"/>
          </a:xfrm>
          <a:prstGeom prst="rect">
            <a:avLst/>
          </a:prstGeom>
          <a:effectLst>
            <a:outerShdw blurRad="50800" dist="38100" dir="5400000" algn="t" rotWithShape="0">
              <a:prstClr val="black">
                <a:alpha val="40000"/>
              </a:prstClr>
            </a:outerShdw>
          </a:effectLst>
        </p:spPr>
      </p:pic>
      <p:sp>
        <p:nvSpPr>
          <p:cNvPr id="3" name="TextBox 2">
            <a:extLst>
              <a:ext uri="{FF2B5EF4-FFF2-40B4-BE49-F238E27FC236}">
                <a16:creationId xmlns:a16="http://schemas.microsoft.com/office/drawing/2014/main" id="{45587EE5-059E-1619-8C4E-64938CC169AA}"/>
              </a:ext>
            </a:extLst>
          </p:cNvPr>
          <p:cNvSpPr txBox="1"/>
          <p:nvPr/>
        </p:nvSpPr>
        <p:spPr>
          <a:xfrm>
            <a:off x="6181408" y="5722846"/>
            <a:ext cx="5695953" cy="716928"/>
          </a:xfrm>
          <a:prstGeom prst="rect">
            <a:avLst/>
          </a:prstGeom>
          <a:noFill/>
        </p:spPr>
        <p:txBody>
          <a:bodyPr wrap="square" lIns="91440" tIns="45720" rIns="91440" bIns="45720" rtlCol="0" anchor="t">
            <a:spAutoFit/>
          </a:bodyPr>
          <a:lstStyle/>
          <a:p>
            <a:pPr algn="ctr">
              <a:lnSpc>
                <a:spcPct val="200000"/>
              </a:lnSpc>
              <a:buClr>
                <a:srgbClr val="C00000"/>
              </a:buClr>
            </a:pPr>
            <a:r>
              <a:rPr lang="en-GB" sz="1100" b="1" dirty="0">
                <a:ln w="19050">
                  <a:noFill/>
                </a:ln>
                <a:solidFill>
                  <a:srgbClr val="C00000"/>
                </a:solidFill>
                <a:latin typeface="Arial" panose="020B0604020202020204" pitchFamily="34" charset="0"/>
                <a:cs typeface="Arial" panose="020B0604020202020204" pitchFamily="34" charset="0"/>
              </a:rPr>
              <a:t>If you don’t want to use your mobile phone to authenticate, then please refer to our factsheet for different authentication methods which we can provide upon request</a:t>
            </a:r>
            <a:r>
              <a:rPr lang="en-GB" sz="1100" dirty="0">
                <a:ln w="19050">
                  <a:noFill/>
                </a:ln>
                <a:solidFill>
                  <a:srgbClr val="C00000"/>
                </a:solidFill>
                <a:latin typeface="Arial" panose="020B0604020202020204" pitchFamily="34" charset="0"/>
                <a:cs typeface="Arial" panose="020B0604020202020204" pitchFamily="34" charset="0"/>
              </a:rPr>
              <a:t>.</a:t>
            </a:r>
            <a:endParaRPr lang="en-US" sz="1100" dirty="0">
              <a:ln w="19050">
                <a:noFill/>
              </a:ln>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LOGIN AND SET-UP MFA</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CHANGE YOUR PASSWORD AND CONFIGURE MFA</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3"/>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1880836"/>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11 </a:t>
            </a:r>
            <a:r>
              <a:rPr lang="en-US" sz="1200" dirty="0">
                <a:ln w="19050">
                  <a:noFill/>
                </a:ln>
                <a:solidFill>
                  <a:srgbClr val="C00000"/>
                </a:solidFill>
                <a:latin typeface="Century Gothic"/>
              </a:rPr>
              <a:t>– for mobile app authentication only</a:t>
            </a:r>
          </a:p>
          <a:p>
            <a:pPr algn="ctr">
              <a:lnSpc>
                <a:spcPct val="200000"/>
              </a:lnSpc>
              <a:buClr>
                <a:srgbClr val="C00000"/>
              </a:buClr>
            </a:pPr>
            <a:r>
              <a:rPr lang="en-US" sz="1200" dirty="0">
                <a:ln w="19050">
                  <a:noFill/>
                </a:ln>
                <a:latin typeface="Century Gothic"/>
              </a:rPr>
              <a:t>Use your mobile phone to authenticate, scan the bar code using the App to register.  You’ll be prompted to Open the Authenticator app, and then select  &gt; Add work or school account &gt; Scan a QR code, then click ‘Next’.  </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1511504"/>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12</a:t>
            </a:r>
          </a:p>
          <a:p>
            <a:pPr algn="ctr">
              <a:lnSpc>
                <a:spcPct val="200000"/>
              </a:lnSpc>
              <a:buClr>
                <a:srgbClr val="C00000"/>
              </a:buClr>
            </a:pPr>
            <a:r>
              <a:rPr lang="en-US" sz="1200" dirty="0">
                <a:ln w="19050">
                  <a:noFill/>
                </a:ln>
                <a:latin typeface="Century Gothic"/>
              </a:rPr>
              <a:t>Enter the number displayed on the screen into your Authenticator App, then click ‘Next’.</a:t>
            </a:r>
          </a:p>
          <a:p>
            <a:pPr algn="ctr">
              <a:lnSpc>
                <a:spcPct val="200000"/>
              </a:lnSpc>
              <a:buClr>
                <a:srgbClr val="C00000"/>
              </a:buClr>
            </a:pPr>
            <a:endParaRPr lang="en-US" sz="1200" dirty="0">
              <a:ln w="19050">
                <a:noFill/>
              </a:ln>
              <a:latin typeface="Century Gothic"/>
            </a:endParaRP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02AB346-6F9B-029E-0115-43AC1582A824}"/>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20543" y="4083468"/>
            <a:ext cx="3525023" cy="1880836"/>
          </a:xfrm>
          <a:prstGeom prst="rect">
            <a:avLst/>
          </a:prstGeom>
          <a:noFill/>
          <a:ln>
            <a:noFill/>
          </a:ln>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E71A81A6-01D1-C0F6-C8A5-80ED7D068EFF}"/>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13091" y="3556943"/>
            <a:ext cx="4882271" cy="2231708"/>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73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A66412-D777-B197-ABBB-D6376F1A19F2}"/>
              </a:ext>
            </a:extLst>
          </p:cNvPr>
          <p:cNvPicPr>
            <a:picLocks noChangeAspect="1"/>
          </p:cNvPicPr>
          <p:nvPr/>
        </p:nvPicPr>
        <p:blipFill>
          <a:blip r:embed="rId3"/>
          <a:stretch>
            <a:fillRect/>
          </a:stretch>
        </p:blipFill>
        <p:spPr>
          <a:xfrm>
            <a:off x="7563065" y="4266364"/>
            <a:ext cx="2761069" cy="2239579"/>
          </a:xfrm>
          <a:prstGeom prst="rect">
            <a:avLst/>
          </a:prstGeom>
        </p:spPr>
      </p:pic>
      <p:sp>
        <p:nvSpPr>
          <p:cNvPr id="133" name="Freeform: Shape 9">
            <a:extLst>
              <a:ext uri="{FF2B5EF4-FFF2-40B4-BE49-F238E27FC236}">
                <a16:creationId xmlns:a16="http://schemas.microsoft.com/office/drawing/2014/main" id="{638D9C47-5674-7347-9D6C-61C3A46C193A}"/>
              </a:ext>
            </a:extLst>
          </p:cNvPr>
          <p:cNvSpPr/>
          <p:nvPr/>
        </p:nvSpPr>
        <p:spPr>
          <a:xfrm rot="10800000">
            <a:off x="0" y="5742093"/>
            <a:ext cx="6930894" cy="111590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20">
            <a:extLst>
              <a:ext uri="{FF2B5EF4-FFF2-40B4-BE49-F238E27FC236}">
                <a16:creationId xmlns:a16="http://schemas.microsoft.com/office/drawing/2014/main" id="{36739D74-5E97-E54B-B2BB-F4B67298098D}"/>
              </a:ext>
            </a:extLst>
          </p:cNvPr>
          <p:cNvSpPr/>
          <p:nvPr/>
        </p:nvSpPr>
        <p:spPr>
          <a:xfrm>
            <a:off x="2952079" y="0"/>
            <a:ext cx="9239921" cy="1534235"/>
          </a:xfrm>
          <a:custGeom>
            <a:avLst/>
            <a:gdLst>
              <a:gd name="connsiteX0" fmla="*/ 0 w 9328150"/>
              <a:gd name="connsiteY0" fmla="*/ 0 h 1384757"/>
              <a:gd name="connsiteX1" fmla="*/ 9328150 w 9328150"/>
              <a:gd name="connsiteY1" fmla="*/ 0 h 1384757"/>
              <a:gd name="connsiteX2" fmla="*/ 9328150 w 9328150"/>
              <a:gd name="connsiteY2" fmla="*/ 1332633 h 1384757"/>
              <a:gd name="connsiteX3" fmla="*/ 9266050 w 9328150"/>
              <a:gd name="connsiteY3" fmla="*/ 1338678 h 1384757"/>
              <a:gd name="connsiteX4" fmla="*/ 8773187 w 9328150"/>
              <a:gd name="connsiteY4" fmla="*/ 1372288 h 1384757"/>
              <a:gd name="connsiteX5" fmla="*/ 409460 w 9328150"/>
              <a:gd name="connsiteY5" fmla="*/ 48141 h 1384757"/>
              <a:gd name="connsiteX6" fmla="*/ 0 w 9328150"/>
              <a:gd name="connsiteY6" fmla="*/ 44014 h 13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8150" h="1384757">
                <a:moveTo>
                  <a:pt x="0" y="0"/>
                </a:moveTo>
                <a:lnTo>
                  <a:pt x="9328150" y="0"/>
                </a:lnTo>
                <a:lnTo>
                  <a:pt x="9328150" y="1332633"/>
                </a:lnTo>
                <a:lnTo>
                  <a:pt x="9266050" y="1338678"/>
                </a:lnTo>
                <a:cubicBezTo>
                  <a:pt x="9095552" y="1353636"/>
                  <a:pt x="8931482" y="1364735"/>
                  <a:pt x="8773187" y="1372288"/>
                </a:cubicBezTo>
                <a:cubicBezTo>
                  <a:pt x="5460853" y="1530329"/>
                  <a:pt x="4676497" y="135474"/>
                  <a:pt x="409460" y="48141"/>
                </a:cubicBezTo>
                <a:lnTo>
                  <a:pt x="0" y="4401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A0C6C60F-A28D-D768-D2D9-B438CA694518}"/>
              </a:ext>
            </a:extLst>
          </p:cNvPr>
          <p:cNvSpPr txBox="1"/>
          <p:nvPr/>
        </p:nvSpPr>
        <p:spPr>
          <a:xfrm>
            <a:off x="269961" y="231253"/>
            <a:ext cx="9387467" cy="584775"/>
          </a:xfrm>
          <a:prstGeom prst="rect">
            <a:avLst/>
          </a:prstGeom>
          <a:noFill/>
        </p:spPr>
        <p:txBody>
          <a:bodyPr wrap="square" rtlCol="0">
            <a:spAutoFit/>
          </a:bodyPr>
          <a:lstStyle/>
          <a:p>
            <a:r>
              <a:rPr lang="en-US" sz="3200" b="1" dirty="0"/>
              <a:t>LOGIN AND SET-UP MFA</a:t>
            </a:r>
            <a:endParaRPr lang="en-GB" sz="3200" b="1" dirty="0"/>
          </a:p>
        </p:txBody>
      </p:sp>
      <p:sp>
        <p:nvSpPr>
          <p:cNvPr id="8" name="TextBox 7">
            <a:extLst>
              <a:ext uri="{FF2B5EF4-FFF2-40B4-BE49-F238E27FC236}">
                <a16:creationId xmlns:a16="http://schemas.microsoft.com/office/drawing/2014/main" id="{65A34FC4-3ECC-2C4E-B8A6-53DA19C2978C}"/>
              </a:ext>
            </a:extLst>
          </p:cNvPr>
          <p:cNvSpPr txBox="1"/>
          <p:nvPr/>
        </p:nvSpPr>
        <p:spPr>
          <a:xfrm>
            <a:off x="296594" y="999931"/>
            <a:ext cx="7539715" cy="338554"/>
          </a:xfrm>
          <a:prstGeom prst="rect">
            <a:avLst/>
          </a:prstGeom>
          <a:noFill/>
        </p:spPr>
        <p:txBody>
          <a:bodyPr wrap="square" rtlCol="0">
            <a:spAutoFit/>
          </a:bodyPr>
          <a:lstStyle/>
          <a:p>
            <a:r>
              <a:rPr lang="en-US" sz="1600" b="1" dirty="0">
                <a:ln w="19050">
                  <a:noFill/>
                </a:ln>
                <a:solidFill>
                  <a:srgbClr val="C00000"/>
                </a:solidFill>
                <a:latin typeface="Century Gothic" panose="020B0502020202020204" pitchFamily="34" charset="0"/>
              </a:rPr>
              <a:t>CHANGE YOUR PASSWORD AND CONFIGURE MFA</a:t>
            </a:r>
            <a:endParaRPr lang="id-ID" sz="1600" b="1" dirty="0">
              <a:ln w="19050">
                <a:noFill/>
              </a:ln>
              <a:latin typeface="Century Gothic" panose="020B0502020202020204" pitchFamily="34" charset="0"/>
            </a:endParaRPr>
          </a:p>
        </p:txBody>
      </p:sp>
      <p:pic>
        <p:nvPicPr>
          <p:cNvPr id="2" name="Picture 1">
            <a:extLst>
              <a:ext uri="{FF2B5EF4-FFF2-40B4-BE49-F238E27FC236}">
                <a16:creationId xmlns:a16="http://schemas.microsoft.com/office/drawing/2014/main" id="{FE656107-F38A-E42C-5F25-042147D3C52A}"/>
              </a:ext>
            </a:extLst>
          </p:cNvPr>
          <p:cNvPicPr>
            <a:picLocks noChangeAspect="1"/>
          </p:cNvPicPr>
          <p:nvPr/>
        </p:nvPicPr>
        <p:blipFill>
          <a:blip r:embed="rId4"/>
          <a:stretch>
            <a:fillRect/>
          </a:stretch>
        </p:blipFill>
        <p:spPr>
          <a:xfrm>
            <a:off x="10751535" y="161395"/>
            <a:ext cx="993850" cy="993850"/>
          </a:xfrm>
          <a:prstGeom prst="rect">
            <a:avLst/>
          </a:prstGeom>
        </p:spPr>
      </p:pic>
      <p:sp>
        <p:nvSpPr>
          <p:cNvPr id="4" name="TextBox 3">
            <a:extLst>
              <a:ext uri="{FF2B5EF4-FFF2-40B4-BE49-F238E27FC236}">
                <a16:creationId xmlns:a16="http://schemas.microsoft.com/office/drawing/2014/main" id="{7D8DCF7E-C49A-B1D9-2BCF-559694099153}"/>
              </a:ext>
            </a:extLst>
          </p:cNvPr>
          <p:cNvSpPr txBox="1"/>
          <p:nvPr/>
        </p:nvSpPr>
        <p:spPr>
          <a:xfrm>
            <a:off x="332225" y="1926770"/>
            <a:ext cx="5301660" cy="772840"/>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13</a:t>
            </a:r>
          </a:p>
          <a:p>
            <a:pPr algn="ctr">
              <a:lnSpc>
                <a:spcPct val="200000"/>
              </a:lnSpc>
              <a:buClr>
                <a:srgbClr val="C00000"/>
              </a:buClr>
            </a:pPr>
            <a:r>
              <a:rPr lang="en-US" sz="1200" dirty="0">
                <a:ln w="19050">
                  <a:noFill/>
                </a:ln>
                <a:latin typeface="Century Gothic"/>
              </a:rPr>
              <a:t>A success message will be displayed, click ‘Done’.</a:t>
            </a:r>
          </a:p>
        </p:txBody>
      </p:sp>
      <p:sp>
        <p:nvSpPr>
          <p:cNvPr id="9" name="TextBox 8">
            <a:extLst>
              <a:ext uri="{FF2B5EF4-FFF2-40B4-BE49-F238E27FC236}">
                <a16:creationId xmlns:a16="http://schemas.microsoft.com/office/drawing/2014/main" id="{6C2FF879-18D8-7CEF-FA2B-8A13405A3F06}"/>
              </a:ext>
            </a:extLst>
          </p:cNvPr>
          <p:cNvSpPr txBox="1"/>
          <p:nvPr/>
        </p:nvSpPr>
        <p:spPr>
          <a:xfrm>
            <a:off x="6344672" y="1931687"/>
            <a:ext cx="5301660" cy="2250168"/>
          </a:xfrm>
          <a:prstGeom prst="rect">
            <a:avLst/>
          </a:prstGeom>
          <a:noFill/>
        </p:spPr>
        <p:txBody>
          <a:bodyPr wrap="square" lIns="91440" tIns="45720" rIns="91440" bIns="45720" rtlCol="0" anchor="t">
            <a:spAutoFit/>
          </a:bodyPr>
          <a:lstStyle/>
          <a:p>
            <a:pPr algn="ctr">
              <a:lnSpc>
                <a:spcPct val="200000"/>
              </a:lnSpc>
              <a:buClr>
                <a:srgbClr val="C00000"/>
              </a:buClr>
            </a:pPr>
            <a:r>
              <a:rPr lang="en-US" sz="1200" b="1" dirty="0">
                <a:ln w="19050">
                  <a:noFill/>
                </a:ln>
                <a:solidFill>
                  <a:srgbClr val="C00000"/>
                </a:solidFill>
                <a:latin typeface="Century Gothic"/>
              </a:rPr>
              <a:t>STEP 14</a:t>
            </a:r>
          </a:p>
          <a:p>
            <a:pPr algn="ctr">
              <a:lnSpc>
                <a:spcPct val="200000"/>
              </a:lnSpc>
              <a:buClr>
                <a:srgbClr val="C00000"/>
              </a:buClr>
            </a:pPr>
            <a:r>
              <a:rPr lang="en-US" sz="1200" b="1" u="sng" dirty="0">
                <a:ln w="19050">
                  <a:noFill/>
                </a:ln>
                <a:latin typeface="Century Gothic"/>
              </a:rPr>
              <a:t>You will now be asked to update the generic password because this is the first time you are signing in</a:t>
            </a:r>
            <a:r>
              <a:rPr lang="en-US" sz="1200" dirty="0">
                <a:ln w="19050">
                  <a:noFill/>
                </a:ln>
                <a:latin typeface="Century Gothic"/>
              </a:rPr>
              <a:t>.  Enter the password supplied by SSP (as the current password) and then enter and confirm your new preferred password.  Guidelines on secure password formats are provided in Appendix A at the end of this pack.</a:t>
            </a:r>
          </a:p>
        </p:txBody>
      </p:sp>
      <p:cxnSp>
        <p:nvCxnSpPr>
          <p:cNvPr id="19" name="Straight Connector 18">
            <a:extLst>
              <a:ext uri="{FF2B5EF4-FFF2-40B4-BE49-F238E27FC236}">
                <a16:creationId xmlns:a16="http://schemas.microsoft.com/office/drawing/2014/main" id="{06F6E8FE-F17C-93EC-433E-0084659D5BB2}"/>
              </a:ext>
            </a:extLst>
          </p:cNvPr>
          <p:cNvCxnSpPr/>
          <p:nvPr/>
        </p:nvCxnSpPr>
        <p:spPr>
          <a:xfrm>
            <a:off x="5938682" y="1759974"/>
            <a:ext cx="0" cy="4540072"/>
          </a:xfrm>
          <a:prstGeom prst="line">
            <a:avLst/>
          </a:prstGeom>
          <a:ln cap="rnd">
            <a:prstDash val="lgDash"/>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 screen">
            <a:extLst>
              <a:ext uri="{FF2B5EF4-FFF2-40B4-BE49-F238E27FC236}">
                <a16:creationId xmlns:a16="http://schemas.microsoft.com/office/drawing/2014/main" id="{3A1DE44F-4C23-E585-388B-80D92E8842E3}"/>
              </a:ext>
            </a:extLst>
          </p:cNvPr>
          <p:cNvPicPr>
            <a:picLocks/>
          </p:cNvPicPr>
          <p:nvPr/>
        </p:nvPicPr>
        <p:blipFill>
          <a:blip r:embed="rId5"/>
          <a:stretch>
            <a:fillRect/>
          </a:stretch>
        </p:blipFill>
        <p:spPr>
          <a:xfrm>
            <a:off x="283352" y="3092145"/>
            <a:ext cx="5399405" cy="25196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254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2000" fill="hold"/>
                                        <p:tgtEl>
                                          <p:spTgt spid="119"/>
                                        </p:tgtEl>
                                        <p:attrNameLst>
                                          <p:attrName>ppt_x</p:attrName>
                                        </p:attrNameLst>
                                      </p:cBhvr>
                                      <p:tavLst>
                                        <p:tav tm="0">
                                          <p:val>
                                            <p:strVal val="#ppt_x"/>
                                          </p:val>
                                        </p:tav>
                                        <p:tav tm="100000">
                                          <p:val>
                                            <p:strVal val="#ppt_x"/>
                                          </p:val>
                                        </p:tav>
                                      </p:tavLst>
                                    </p:anim>
                                    <p:anim calcmode="lin" valueType="num">
                                      <p:cBhvr additive="base">
                                        <p:cTn id="8" dur="2000" fill="hold"/>
                                        <p:tgtEl>
                                          <p:spTgt spid="119"/>
                                        </p:tgtEl>
                                        <p:attrNameLst>
                                          <p:attrName>ppt_y</p:attrName>
                                        </p:attrNameLst>
                                      </p:cBhvr>
                                      <p:tavLst>
                                        <p:tav tm="0">
                                          <p:val>
                                            <p:strVal val="0-#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2000" fill="hold"/>
                                        <p:tgtEl>
                                          <p:spTgt spid="133"/>
                                        </p:tgtEl>
                                        <p:attrNameLst>
                                          <p:attrName>ppt_x</p:attrName>
                                        </p:attrNameLst>
                                      </p:cBhvr>
                                      <p:tavLst>
                                        <p:tav tm="0">
                                          <p:val>
                                            <p:strVal val="#ppt_x"/>
                                          </p:val>
                                        </p:tav>
                                        <p:tav tm="100000">
                                          <p:val>
                                            <p:strVal val="#ppt_x"/>
                                          </p:val>
                                        </p:tav>
                                      </p:tavLst>
                                    </p:anim>
                                    <p:anim calcmode="lin" valueType="num">
                                      <p:cBhvr additive="base">
                                        <p:cTn id="12" dur="2000" fill="hold"/>
                                        <p:tgtEl>
                                          <p:spTgt spid="133"/>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0"/>
                                  </p:stCondLst>
                                  <p:endCondLst>
                                    <p:cond evt="onNext" delay="0">
                                      <p:tgtEl>
                                        <p:sldTgt/>
                                      </p:tgtEl>
                                    </p:cond>
                                  </p:endCondLst>
                                  <p:childTnLst>
                                    <p:animScale>
                                      <p:cBhvr>
                                        <p:cTn id="14" dur="3000" fill="hold"/>
                                        <p:tgtEl>
                                          <p:spTgt spid="119"/>
                                        </p:tgtEl>
                                      </p:cBhvr>
                                      <p:by x="150000" y="150000"/>
                                    </p:animScale>
                                  </p:childTnLst>
                                </p:cTn>
                              </p:par>
                              <p:par>
                                <p:cTn id="15" presetID="6" presetClass="emph" presetSubtype="0" repeatCount="indefinite" autoRev="1" fill="hold" grpId="1" nodeType="withEffect">
                                  <p:stCondLst>
                                    <p:cond delay="0"/>
                                  </p:stCondLst>
                                  <p:endCondLst>
                                    <p:cond evt="onNext" delay="0">
                                      <p:tgtEl>
                                        <p:sldTgt/>
                                      </p:tgtEl>
                                    </p:cond>
                                  </p:endCondLst>
                                  <p:childTnLst>
                                    <p:animScale>
                                      <p:cBhvr>
                                        <p:cTn id="16" dur="3000" fill="hold"/>
                                        <p:tgtEl>
                                          <p:spTgt spid="13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3" grpId="1" animBg="1"/>
      <p:bldP spid="119" grpId="0" animBg="1"/>
      <p:bldP spid="119" grpId="1" animBg="1"/>
    </p:bldLst>
  </p:timing>
</p:sld>
</file>

<file path=ppt/theme/theme1.xml><?xml version="1.0" encoding="utf-8"?>
<a:theme xmlns:a="http://schemas.openxmlformats.org/drawingml/2006/main" name="Office Theme">
  <a:themeElements>
    <a:clrScheme name="Custom 6">
      <a:dk1>
        <a:srgbClr val="000000"/>
      </a:dk1>
      <a:lt1>
        <a:srgbClr val="FFFFFF"/>
      </a:lt1>
      <a:dk2>
        <a:srgbClr val="2B2B2B"/>
      </a:dk2>
      <a:lt2>
        <a:srgbClr val="A6A6A6"/>
      </a:lt2>
      <a:accent1>
        <a:srgbClr val="002060"/>
      </a:accent1>
      <a:accent2>
        <a:srgbClr val="2B4174"/>
      </a:accent2>
      <a:accent3>
        <a:srgbClr val="0070C0"/>
      </a:accent3>
      <a:accent4>
        <a:srgbClr val="46C3CD"/>
      </a:accent4>
      <a:accent5>
        <a:srgbClr val="5BD3FF"/>
      </a:accent5>
      <a:accent6>
        <a:srgbClr val="BBEFFD"/>
      </a:accent6>
      <a:hlink>
        <a:srgbClr val="0070C0"/>
      </a:hlink>
      <a:folHlink>
        <a:srgbClr val="5BD3FF"/>
      </a:folHlink>
    </a:clrScheme>
    <a:fontScheme name="Custom 7">
      <a:majorFont>
        <a:latin typeface="Poppins"/>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7F9D67D4EFF54A895DCA811A2AB534" ma:contentTypeVersion="4" ma:contentTypeDescription="Create a new document." ma:contentTypeScope="" ma:versionID="3804784a6b59a3537e69e39b7f6568ae">
  <xsd:schema xmlns:xsd="http://www.w3.org/2001/XMLSchema" xmlns:xs="http://www.w3.org/2001/XMLSchema" xmlns:p="http://schemas.microsoft.com/office/2006/metadata/properties" xmlns:ns2="f505a96a-8a90-40e5-9c2c-4223ecc85403" targetNamespace="http://schemas.microsoft.com/office/2006/metadata/properties" ma:root="true" ma:fieldsID="6be17f42012368892ef6b7921fb1561a" ns2:_="">
    <xsd:import namespace="f505a96a-8a90-40e5-9c2c-4223ecc8540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5a96a-8a90-40e5-9c2c-4223ecc85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BBDC7A-06F7-41F7-8E5F-3BFBC291AE92}">
  <ds:schemaRefs>
    <ds:schemaRef ds:uri="http://schemas.microsoft.com/sharepoint/v3/contenttype/forms"/>
  </ds:schemaRefs>
</ds:datastoreItem>
</file>

<file path=customXml/itemProps2.xml><?xml version="1.0" encoding="utf-8"?>
<ds:datastoreItem xmlns:ds="http://schemas.openxmlformats.org/officeDocument/2006/customXml" ds:itemID="{EB5A3935-30CB-4D1B-9A2B-4640F3812676}">
  <ds:schemaRefs>
    <ds:schemaRef ds:uri="f505a96a-8a90-40e5-9c2c-4223ecc854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C244837-17CA-42F1-8E5E-DDD59E6038BB}">
  <ds:schemaRefs>
    <ds:schemaRef ds:uri="http://schemas.microsoft.com/office/2006/documentManagement/types"/>
    <ds:schemaRef ds:uri="http://schemas.microsoft.com/office/2006/metadata/properties"/>
    <ds:schemaRef ds:uri="http://purl.org/dc/elements/1.1/"/>
    <ds:schemaRef ds:uri="f505a96a-8a90-40e5-9c2c-4223ecc85403"/>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982</TotalTime>
  <Words>1304</Words>
  <Application>Microsoft Office PowerPoint</Application>
  <PresentationFormat>Widescreen</PresentationFormat>
  <Paragraphs>102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You Exec (https://youexec.com/resources)</Manager>
  <Company>You Exec (https://youexec.com/resources)</Company>
  <LinksUpToDate>false</LinksUpToDate>
  <SharedDoc>false</SharedDoc>
  <HyperlinkBase>You Exec (https://youexec.com/resources)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Breakdown Structure (WBS)</dc:title>
  <dc:subject>Work Breakdown Structure (WBS)</dc:subject>
  <dc:creator>You Exec (https://youexec.com/resources)</dc:creator>
  <cp:keywords>You Exec (https:/youexec.com/resources)</cp:keywords>
  <dc:description>You Exec (https://youexec.com/resources)</dc:description>
  <cp:lastModifiedBy>Ian Sturgess</cp:lastModifiedBy>
  <cp:revision>10</cp:revision>
  <cp:lastPrinted>2021-12-03T12:20:47Z</cp:lastPrinted>
  <dcterms:created xsi:type="dcterms:W3CDTF">2019-09-10T04:46:41Z</dcterms:created>
  <dcterms:modified xsi:type="dcterms:W3CDTF">2024-09-30T15:00:15Z</dcterms:modified>
  <cp:category>You Exec (https://youexec.com/resources)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0x010100777F9D67D4EFF54A895DCA811A2AB534</vt:lpwstr>
  </property>
  <property fmtid="{D5CDD505-2E9C-101B-9397-08002B2CF9AE}" pid="3" name="MSIP_Label_ff9eccee-a925-4284-abca-ae25c8fba182_Enabled">
    <vt:lpwstr>true</vt:lpwstr>
  </property>
  <property fmtid="{D5CDD505-2E9C-101B-9397-08002B2CF9AE}" pid="4" name="MSIP_Label_ff9eccee-a925-4284-abca-ae25c8fba182_SetDate">
    <vt:lpwstr>2021-06-18T07:22:06Z</vt:lpwstr>
  </property>
  <property fmtid="{D5CDD505-2E9C-101B-9397-08002B2CF9AE}" pid="5" name="MSIP_Label_ff9eccee-a925-4284-abca-ae25c8fba182_Method">
    <vt:lpwstr>Privileged</vt:lpwstr>
  </property>
  <property fmtid="{D5CDD505-2E9C-101B-9397-08002B2CF9AE}" pid="6" name="MSIP_Label_ff9eccee-a925-4284-abca-ae25c8fba182_Name">
    <vt:lpwstr>Public</vt:lpwstr>
  </property>
  <property fmtid="{D5CDD505-2E9C-101B-9397-08002B2CF9AE}" pid="7" name="MSIP_Label_ff9eccee-a925-4284-abca-ae25c8fba182_SiteId">
    <vt:lpwstr>d18256c5-107c-4cb5-823f-786cbd623811</vt:lpwstr>
  </property>
  <property fmtid="{D5CDD505-2E9C-101B-9397-08002B2CF9AE}" pid="8" name="MSIP_Label_ff9eccee-a925-4284-abca-ae25c8fba182_ActionId">
    <vt:lpwstr>6b900346-203b-4bc2-b866-a318dd3296d2</vt:lpwstr>
  </property>
  <property fmtid="{D5CDD505-2E9C-101B-9397-08002B2CF9AE}" pid="9" name="MSIP_Label_ff9eccee-a925-4284-abca-ae25c8fba182_ContentBits">
    <vt:lpwstr>2</vt:lpwstr>
  </property>
  <property fmtid="{D5CDD505-2E9C-101B-9397-08002B2CF9AE}" pid="10" name="ClassificationContentMarkingFooterLocations">
    <vt:lpwstr>Office Theme:5</vt:lpwstr>
  </property>
  <property fmtid="{D5CDD505-2E9C-101B-9397-08002B2CF9AE}" pid="11" name="ClassificationContentMarkingFooterText">
    <vt:lpwstr>SSP - Public</vt:lpwstr>
  </property>
</Properties>
</file>